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67" r:id="rId4"/>
    <p:sldId id="264" r:id="rId5"/>
    <p:sldId id="268" r:id="rId6"/>
    <p:sldId id="269" r:id="rId7"/>
    <p:sldId id="270" r:id="rId8"/>
    <p:sldId id="271" r:id="rId9"/>
    <p:sldId id="272" r:id="rId10"/>
    <p:sldId id="273" r:id="rId11"/>
    <p:sldId id="275" r:id="rId12"/>
    <p:sldId id="276" r:id="rId13"/>
    <p:sldId id="277" r:id="rId14"/>
    <p:sldId id="279" r:id="rId15"/>
    <p:sldId id="280" r:id="rId16"/>
    <p:sldId id="281" r:id="rId17"/>
    <p:sldId id="283" r:id="rId18"/>
    <p:sldId id="285" r:id="rId19"/>
    <p:sldId id="258" r:id="rId20"/>
    <p:sldId id="286" r:id="rId21"/>
    <p:sldId id="287" r:id="rId22"/>
  </p:sldIdLst>
  <p:sldSz cx="14630400" cy="8229600"/>
  <p:notesSz cx="8229600" cy="14630400"/>
  <p:embeddedFontLst>
    <p:embeddedFont>
      <p:font typeface="Heebo Bold" panose="020B0604020202020204" charset="-79"/>
      <p:bold r:id="rId24"/>
    </p:embeddedFont>
    <p:embeddedFont>
      <p:font typeface="Heebo Light" pitchFamily="2" charset="-79"/>
      <p:regular r:id="rId25"/>
    </p:embeddedFont>
    <p:embeddedFont>
      <p:font typeface="Montserrat" panose="00000500000000000000"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10"/>
  </p:normalViewPr>
  <p:slideViewPr>
    <p:cSldViewPr snapToGrid="0" snapToObjects="1">
      <p:cViewPr varScale="1">
        <p:scale>
          <a:sx n="69" d="100"/>
          <a:sy n="69" d="100"/>
        </p:scale>
        <p:origin x="8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962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7F3A5-BC1D-7E6E-DE21-10E84A2DC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903D8-E499-F34C-82DD-52A562F79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0AAD7-802F-44A2-BDFC-6588950036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5B5580-6C52-60BD-9D22-2AC7A36FC188}"/>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619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85442-D900-A9EF-0D9A-C72558076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CEA8E-EB41-D4F7-59D4-A2DCFD04A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0C40A-5C56-8782-B563-FD032BF923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CF2F81-507B-4AD0-3D5C-ECE258787906}"/>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00173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F44CF-6261-992E-BB97-DEA4E036E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7DA8B-B574-133D-4CBB-29CB7E324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F6E12-F6FB-A105-E0C1-10D82AE70E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B284C4-E891-B5B2-AEC3-2F881A05F1F7}"/>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42388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E993-D439-AC14-B705-5363A41B9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399CA-4FCC-195C-9BE0-1CAEDF65B0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50855-CDA5-1866-B06C-3044E8667B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9FF8D4-1B4C-6787-7428-9534F1687445}"/>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43219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3223B-E595-CEFE-C8A3-8C8B8460A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D2689-DE63-548B-A25D-76D551B0B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10BAE0-224E-DD8D-943C-0B96A8536D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0E61B-7EB3-E5E3-B74D-6B38210CA60F}"/>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689822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C2CEA-D4BB-8E84-8FF8-07F14548B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F57D1-65F2-E666-9B47-BF6FADDEF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D49A02-7239-7A4A-262B-90640828AB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6DCDC4-191E-7FCF-3283-097E2CF724F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60211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8FBC7-BAEF-9E73-D411-98F6A1A21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ED7EB-2664-CA4E-8C36-2ACA4C5DC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FDCB6-7A62-5258-5CFE-794EB7E0BB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C6F4F8-2D58-FE59-A6A8-88C7BB51672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71234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A5854-BDD6-C731-1241-860B7BE75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D0C671-9670-6593-8D70-CF65BB2F4F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EE7105-6E57-8CA9-C58E-96BC67A066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06213A-BFA9-18B7-25D8-9323BF91FC30}"/>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825174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694F2-8EC3-6783-A7ED-50B0D4A8B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F82E1-F6B9-1686-AAAF-A77D440921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F761B1-740B-7054-E6FC-2291F56D61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1EE521-412A-99F5-2540-18995E5A2C10}"/>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905961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92A7C-6367-AEC1-CD20-773511F6DA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A79860-A9DF-6FB6-E21F-2F2CC751DE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2FA2A-3BC7-37C0-204F-B19404FD50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5DD7A0-FE63-1914-15D2-32F74170BD7F}"/>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6987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5318C-A425-7096-90BA-55974ECE4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7DB0E-5B29-EC57-1D55-0ADDAD46C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DE993A-6867-035D-A3C4-E32AF7E358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06F6CF-1772-6F78-2385-10469F657250}"/>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986603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A3B70-C841-FEB1-B9BD-4A52FC5BF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DB60A-B99F-15CE-65D3-34872CB93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ACE44-6AAD-4758-3C41-EB0956E853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EF3B16-CD64-2C46-92A1-50D035300954}"/>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279883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538C8-BE28-090A-49B8-B96C985DB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A4F43-EC35-DDEF-0D3E-499CFD546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E2101-2D5A-D087-15ED-6A29C6B04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CA422D-1ADB-CCA7-1F0B-2B5E81709A9C}"/>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70910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FFE07-900A-5DDA-60F1-8199C1133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26D0E-432F-E027-25E3-633624BCA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DAE83-8C6D-6F24-3297-405F45F51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9065AB-4E24-048B-A0DD-2BA99B420B3D}"/>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94083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7FB35-330F-D1D3-03E3-E5F226DD3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A8039-B44E-B1F5-51FF-2FFFB403BD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3ED2C-F97B-B03F-BB6E-95BDF27331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10EB4E-862A-4A71-AF33-01C74563C1A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390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84BB4-8D36-8D06-B9DA-6ED862505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5F973-6CDC-BA5F-546C-3064D968A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59FE6-9FA1-3E95-EF7F-76524DC7F2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C794B8-85D7-A69B-7B30-CBB4D07CCE1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603572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ACD76-5D51-506A-7918-66ABD8139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18FD75-0FF1-20A3-4EEE-22220BD0BA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7121C-2C26-51B1-6B90-73F3379A80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20C3B1-C9E5-BD01-0366-CE2ED7ED8A4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935975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3E71A-E100-CF67-47DC-9478B6137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5434F-E7CA-4EC9-4E4E-E67A4EF38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637C4-18E8-0B82-CBAF-A4D74D30D7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D28720-BD09-24CF-CA32-7EBB35E4E90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21171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drive.google.com/file/d/1iyyl3KzoQiiK1ZBbic7ArMROm3F_WoTO/view?usp=sharing" TargetMode="Externa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Walmart Sales Data Analysis</a:t>
            </a:r>
            <a:endParaRPr lang="en-US" sz="4450" dirty="0"/>
          </a:p>
        </p:txBody>
      </p:sp>
      <p:sp>
        <p:nvSpPr>
          <p:cNvPr id="4" name="Text 1"/>
          <p:cNvSpPr/>
          <p:nvPr/>
        </p:nvSpPr>
        <p:spPr>
          <a:xfrm>
            <a:off x="793790" y="430470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provides a comprehensive analysis of Walmart's sales data, exploring trends, customer behavior, and geographical performance.</a:t>
            </a:r>
            <a:endParaRPr lang="en-US" sz="1750" dirty="0"/>
          </a:p>
        </p:txBody>
      </p:sp>
      <p:sp>
        <p:nvSpPr>
          <p:cNvPr id="5" name="Shape 2"/>
          <p:cNvSpPr/>
          <p:nvPr/>
        </p:nvSpPr>
        <p:spPr>
          <a:xfrm>
            <a:off x="793790" y="5302568"/>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5285661"/>
            <a:ext cx="1917859" cy="396835"/>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by Kunal Dagar</a:t>
            </a:r>
            <a:endParaRPr lang="en-US" sz="2200" dirty="0"/>
          </a:p>
        </p:txBody>
      </p:sp>
      <p:pic>
        <p:nvPicPr>
          <p:cNvPr id="8" name="Picture 7">
            <a:extLst>
              <a:ext uri="{FF2B5EF4-FFF2-40B4-BE49-F238E27FC236}">
                <a16:creationId xmlns:a16="http://schemas.microsoft.com/office/drawing/2014/main" id="{D7FDFCDC-AA82-6556-635F-AEF80FCD4EFA}"/>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10" name="Picture 9">
            <a:extLst>
              <a:ext uri="{FF2B5EF4-FFF2-40B4-BE49-F238E27FC236}">
                <a16:creationId xmlns:a16="http://schemas.microsoft.com/office/drawing/2014/main" id="{B2BAB2D6-DC91-9288-4AC1-082D153D31A9}"/>
              </a:ext>
            </a:extLst>
          </p:cNvPr>
          <p:cNvPicPr>
            <a:picLocks noChangeAspect="1"/>
          </p:cNvPicPr>
          <p:nvPr/>
        </p:nvPicPr>
        <p:blipFill>
          <a:blip r:embed="rId4"/>
          <a:stretch>
            <a:fillRect/>
          </a:stretch>
        </p:blipFill>
        <p:spPr>
          <a:xfrm>
            <a:off x="8463558" y="4654"/>
            <a:ext cx="6166842" cy="8229600"/>
          </a:xfrm>
          <a:prstGeom prst="rect">
            <a:avLst/>
          </a:prstGeom>
          <a:ln>
            <a:noFill/>
          </a:ln>
          <a:effectLst>
            <a:softEdge rad="112500"/>
          </a:effectLst>
        </p:spPr>
      </p:pic>
      <p:sp>
        <p:nvSpPr>
          <p:cNvPr id="2" name="Text 1">
            <a:extLst>
              <a:ext uri="{FF2B5EF4-FFF2-40B4-BE49-F238E27FC236}">
                <a16:creationId xmlns:a16="http://schemas.microsoft.com/office/drawing/2014/main" id="{9CE2E776-3E1C-4EDE-2269-CCC0868C519B}"/>
              </a:ext>
            </a:extLst>
          </p:cNvPr>
          <p:cNvSpPr/>
          <p:nvPr/>
        </p:nvSpPr>
        <p:spPr>
          <a:xfrm>
            <a:off x="700775" y="6642744"/>
            <a:ext cx="7669769" cy="1129656"/>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Video Link : </a:t>
            </a:r>
            <a:r>
              <a:rPr lang="en-US" sz="1750" dirty="0">
                <a:solidFill>
                  <a:schemeClr val="bg1"/>
                </a:solidFill>
                <a:latin typeface="Heebo Light" pitchFamily="34" charset="0"/>
                <a:cs typeface="Heebo Light" pitchFamily="34" charset="-120"/>
                <a:hlinkClick r:id="rId5">
                  <a:extLst>
                    <a:ext uri="{A12FA001-AC4F-418D-AE19-62706E023703}">
                      <ahyp:hlinkClr xmlns:ahyp="http://schemas.microsoft.com/office/drawing/2018/hyperlinkcolor" val="tx"/>
                    </a:ext>
                  </a:extLst>
                </a:hlinkClick>
              </a:rPr>
              <a:t>https://drive.google.com/file/d/1iyyl3KzoQiiK1ZBbic7ArMROm3F_WoTO/view?usp=sharing</a:t>
            </a:r>
            <a:endParaRPr lang="en-US" sz="1750" dirty="0">
              <a:solidFill>
                <a:schemeClr val="bg1"/>
              </a:solidFill>
              <a:latin typeface="Heebo Light" pitchFamily="34" charset="0"/>
              <a:cs typeface="Heebo Light" pitchFamily="34" charset="-120"/>
            </a:endParaRPr>
          </a:p>
          <a:p>
            <a:pPr marL="0" indent="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84651-597A-8D72-8A84-D6033C2AD39B}"/>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6C27D323-FC17-F7C5-3846-53547978E6FE}"/>
              </a:ext>
            </a:extLst>
          </p:cNvPr>
          <p:cNvSpPr/>
          <p:nvPr/>
        </p:nvSpPr>
        <p:spPr>
          <a:xfrm>
            <a:off x="674692" y="1371600"/>
            <a:ext cx="8803845" cy="77784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WITH </a:t>
            </a:r>
            <a:r>
              <a:rPr lang="en-US" sz="1750" dirty="0" err="1">
                <a:solidFill>
                  <a:srgbClr val="DCD7E5"/>
                </a:solidFill>
                <a:latin typeface="Heebo Light" pitchFamily="34" charset="0"/>
                <a:cs typeface="Heebo Light" pitchFamily="34" charset="-120"/>
              </a:rPr>
              <a:t>productline_wise_sales</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(SELECT `Product line` AS </a:t>
            </a:r>
            <a:r>
              <a:rPr lang="en-US" sz="1750" dirty="0" err="1">
                <a:solidFill>
                  <a:srgbClr val="DCD7E5"/>
                </a:solidFill>
                <a:latin typeface="Heebo Light" pitchFamily="34" charset="0"/>
                <a:cs typeface="Heebo Light" pitchFamily="34" charset="-120"/>
              </a:rPr>
              <a:t>productline</a:t>
            </a:r>
            <a:r>
              <a:rPr lang="en-US" sz="1750" dirty="0">
                <a:solidFill>
                  <a:srgbClr val="DCD7E5"/>
                </a:solidFill>
                <a:latin typeface="Heebo Light" pitchFamily="34" charset="0"/>
                <a:cs typeface="Heebo Light" pitchFamily="34" charset="-120"/>
              </a:rPr>
              <a:t>, ROUND(SUM(Total), 2) AS </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walmartsales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GROUP BY </a:t>
            </a:r>
            <a:r>
              <a:rPr lang="en-US" sz="1750" dirty="0" err="1">
                <a:solidFill>
                  <a:srgbClr val="DCD7E5"/>
                </a:solidFill>
                <a:latin typeface="Heebo Light" pitchFamily="34" charset="0"/>
                <a:cs typeface="Heebo Light" pitchFamily="34" charset="-120"/>
              </a:rPr>
              <a:t>productline</a:t>
            </a:r>
            <a:r>
              <a:rPr lang="en-US" sz="1750" dirty="0">
                <a:solidFill>
                  <a:srgbClr val="DCD7E5"/>
                </a:solidFill>
                <a:latin typeface="Heebo Light" pitchFamily="34" charset="0"/>
                <a:cs typeface="Heebo Light" pitchFamily="34" charset="-120"/>
              </a:rPr>
              <a:t>),</a:t>
            </a:r>
          </a:p>
          <a:p>
            <a:pPr marL="0" indent="0">
              <a:lnSpc>
                <a:spcPts val="2850"/>
              </a:lnSpc>
              <a:buNone/>
            </a:pPr>
            <a:r>
              <a:rPr lang="en-US" sz="1750" dirty="0" err="1">
                <a:solidFill>
                  <a:srgbClr val="DCD7E5"/>
                </a:solidFill>
                <a:latin typeface="Heebo Light" pitchFamily="34" charset="0"/>
                <a:cs typeface="Heebo Light" pitchFamily="34" charset="-120"/>
              </a:rPr>
              <a:t>average_sales</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 SELECT AVG(</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AS </a:t>
            </a:r>
            <a:r>
              <a:rPr lang="en-US" sz="1750" dirty="0" err="1">
                <a:solidFill>
                  <a:srgbClr val="DCD7E5"/>
                </a:solidFill>
                <a:latin typeface="Heebo Light" pitchFamily="34" charset="0"/>
                <a:cs typeface="Heebo Light" pitchFamily="34" charset="-120"/>
              </a:rPr>
              <a:t>avg_sales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productline_wise_sales</a:t>
            </a:r>
            <a:r>
              <a:rPr lang="en-US" sz="1750" dirty="0">
                <a:solidFill>
                  <a:srgbClr val="DCD7E5"/>
                </a:solidFill>
                <a:latin typeface="Heebo Light" pitchFamily="34" charset="0"/>
                <a:cs typeface="Heebo Light" pitchFamily="34" charset="-120"/>
              </a:rPr>
              <a:t>),</a:t>
            </a:r>
          </a:p>
          <a:p>
            <a:pPr marL="0" indent="0">
              <a:lnSpc>
                <a:spcPts val="2850"/>
              </a:lnSpc>
              <a:buNone/>
            </a:pPr>
            <a:r>
              <a:rPr lang="en-US" sz="1750" dirty="0" err="1">
                <a:solidFill>
                  <a:srgbClr val="DCD7E5"/>
                </a:solidFill>
                <a:latin typeface="Heebo Light" pitchFamily="34" charset="0"/>
                <a:cs typeface="Heebo Light" pitchFamily="34" charset="-120"/>
              </a:rPr>
              <a:t>avg_deviation</a:t>
            </a:r>
            <a:r>
              <a:rPr lang="en-US" sz="1750" dirty="0">
                <a:solidFill>
                  <a:srgbClr val="DCD7E5"/>
                </a:solidFill>
                <a:latin typeface="Heebo Light" pitchFamily="34" charset="0"/>
                <a:cs typeface="Heebo Light" pitchFamily="34" charset="-120"/>
              </a:rPr>
              <a:t> AS</a:t>
            </a:r>
          </a:p>
          <a:p>
            <a:pPr marL="0" indent="0">
              <a:lnSpc>
                <a:spcPts val="2850"/>
              </a:lnSpc>
              <a:buNone/>
            </a:pPr>
            <a:r>
              <a:rPr lang="en-US" sz="1750" dirty="0">
                <a:solidFill>
                  <a:srgbClr val="DCD7E5"/>
                </a:solidFill>
                <a:latin typeface="Heebo Light" pitchFamily="34" charset="0"/>
                <a:cs typeface="Heebo Light" pitchFamily="34" charset="-120"/>
              </a:rPr>
              <a:t>(SELECT </a:t>
            </a:r>
            <a:r>
              <a:rPr lang="en-US" sz="1750" dirty="0" err="1">
                <a:solidFill>
                  <a:srgbClr val="DCD7E5"/>
                </a:solidFill>
                <a:latin typeface="Heebo Light" pitchFamily="34" charset="0"/>
                <a:cs typeface="Heebo Light" pitchFamily="34" charset="-120"/>
              </a:rPr>
              <a:t>p.productline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p.TotalSales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CASE</a:t>
            </a:r>
          </a:p>
          <a:p>
            <a:pPr marL="0" indent="0">
              <a:lnSpc>
                <a:spcPts val="2850"/>
              </a:lnSpc>
              <a:buNone/>
            </a:pPr>
            <a:r>
              <a:rPr lang="en-US" sz="1750" dirty="0">
                <a:solidFill>
                  <a:srgbClr val="DCD7E5"/>
                </a:solidFill>
                <a:latin typeface="Heebo Light" pitchFamily="34" charset="0"/>
                <a:cs typeface="Heebo Light" pitchFamily="34" charset="-120"/>
              </a:rPr>
              <a:t>WHEN </a:t>
            </a:r>
            <a:r>
              <a:rPr lang="en-US" sz="1750" dirty="0" err="1">
                <a:solidFill>
                  <a:srgbClr val="DCD7E5"/>
                </a:solidFill>
                <a:latin typeface="Heebo Light" pitchFamily="34" charset="0"/>
                <a:cs typeface="Heebo Light" pitchFamily="34" charset="-120"/>
              </a:rPr>
              <a:t>p.TotalSales</a:t>
            </a:r>
            <a:r>
              <a:rPr lang="en-US" sz="1750" dirty="0">
                <a:solidFill>
                  <a:srgbClr val="DCD7E5"/>
                </a:solidFill>
                <a:latin typeface="Heebo Light" pitchFamily="34" charset="0"/>
                <a:cs typeface="Heebo Light" pitchFamily="34" charset="-120"/>
              </a:rPr>
              <a:t> &lt; </a:t>
            </a:r>
            <a:r>
              <a:rPr lang="en-US" sz="1750" dirty="0" err="1">
                <a:solidFill>
                  <a:srgbClr val="DCD7E5"/>
                </a:solidFill>
                <a:latin typeface="Heebo Light" pitchFamily="34" charset="0"/>
                <a:cs typeface="Heebo Light" pitchFamily="34" charset="-120"/>
              </a:rPr>
              <a:t>a.avg_sales</a:t>
            </a:r>
            <a:r>
              <a:rPr lang="en-US" sz="1750" dirty="0">
                <a:solidFill>
                  <a:srgbClr val="DCD7E5"/>
                </a:solidFill>
                <a:latin typeface="Heebo Light" pitchFamily="34" charset="0"/>
                <a:cs typeface="Heebo Light" pitchFamily="34" charset="-120"/>
              </a:rPr>
              <a:t> * 0.99 THEN 'Low Anomaly'</a:t>
            </a:r>
          </a:p>
          <a:p>
            <a:pPr marL="0" indent="0">
              <a:lnSpc>
                <a:spcPts val="2850"/>
              </a:lnSpc>
              <a:buNone/>
            </a:pPr>
            <a:r>
              <a:rPr lang="en-US" sz="1750" dirty="0">
                <a:solidFill>
                  <a:srgbClr val="DCD7E5"/>
                </a:solidFill>
                <a:latin typeface="Heebo Light" pitchFamily="34" charset="0"/>
                <a:cs typeface="Heebo Light" pitchFamily="34" charset="-120"/>
              </a:rPr>
              <a:t>WHEN </a:t>
            </a:r>
            <a:r>
              <a:rPr lang="en-US" sz="1750" dirty="0" err="1">
                <a:solidFill>
                  <a:srgbClr val="DCD7E5"/>
                </a:solidFill>
                <a:latin typeface="Heebo Light" pitchFamily="34" charset="0"/>
                <a:cs typeface="Heebo Light" pitchFamily="34" charset="-120"/>
              </a:rPr>
              <a:t>p.TotalSales</a:t>
            </a:r>
            <a:r>
              <a:rPr lang="en-US" sz="1750" dirty="0">
                <a:solidFill>
                  <a:srgbClr val="DCD7E5"/>
                </a:solidFill>
                <a:latin typeface="Heebo Light" pitchFamily="34" charset="0"/>
                <a:cs typeface="Heebo Light" pitchFamily="34" charset="-120"/>
              </a:rPr>
              <a:t> &gt; </a:t>
            </a:r>
            <a:r>
              <a:rPr lang="en-US" sz="1750" dirty="0" err="1">
                <a:solidFill>
                  <a:srgbClr val="DCD7E5"/>
                </a:solidFill>
                <a:latin typeface="Heebo Light" pitchFamily="34" charset="0"/>
                <a:cs typeface="Heebo Light" pitchFamily="34" charset="-120"/>
              </a:rPr>
              <a:t>a.avg_sales</a:t>
            </a:r>
            <a:r>
              <a:rPr lang="en-US" sz="1750" dirty="0">
                <a:solidFill>
                  <a:srgbClr val="DCD7E5"/>
                </a:solidFill>
                <a:latin typeface="Heebo Light" pitchFamily="34" charset="0"/>
                <a:cs typeface="Heebo Light" pitchFamily="34" charset="-120"/>
              </a:rPr>
              <a:t> * 1.03 THEN 'High Anomaly’</a:t>
            </a:r>
          </a:p>
          <a:p>
            <a:pPr marL="0" indent="0">
              <a:lnSpc>
                <a:spcPts val="2850"/>
              </a:lnSpc>
              <a:buNone/>
            </a:pPr>
            <a:r>
              <a:rPr lang="en-US" sz="1750" dirty="0">
                <a:solidFill>
                  <a:srgbClr val="DCD7E5"/>
                </a:solidFill>
                <a:latin typeface="Heebo Light" pitchFamily="34" charset="0"/>
                <a:cs typeface="Heebo Light" pitchFamily="34" charset="-120"/>
              </a:rPr>
              <a:t>ELSE 'Normal’</a:t>
            </a:r>
          </a:p>
          <a:p>
            <a:pPr marL="0" indent="0">
              <a:lnSpc>
                <a:spcPts val="2850"/>
              </a:lnSpc>
              <a:buNone/>
            </a:pPr>
            <a:r>
              <a:rPr lang="en-US" sz="1750" dirty="0">
                <a:solidFill>
                  <a:srgbClr val="DCD7E5"/>
                </a:solidFill>
                <a:latin typeface="Heebo Light" pitchFamily="34" charset="0"/>
                <a:cs typeface="Heebo Light" pitchFamily="34" charset="-120"/>
              </a:rPr>
              <a:t>END AS Anomaly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productline_wise_sales</a:t>
            </a:r>
            <a:r>
              <a:rPr lang="en-US" sz="1750" dirty="0">
                <a:solidFill>
                  <a:srgbClr val="DCD7E5"/>
                </a:solidFill>
                <a:latin typeface="Heebo Light" pitchFamily="34" charset="0"/>
                <a:cs typeface="Heebo Light" pitchFamily="34" charset="-120"/>
              </a:rPr>
              <a:t> p, </a:t>
            </a:r>
            <a:r>
              <a:rPr lang="en-US" sz="1750" dirty="0" err="1">
                <a:solidFill>
                  <a:srgbClr val="DCD7E5"/>
                </a:solidFill>
                <a:latin typeface="Heebo Light" pitchFamily="34" charset="0"/>
                <a:cs typeface="Heebo Light" pitchFamily="34" charset="-120"/>
              </a:rPr>
              <a:t>average_sales</a:t>
            </a:r>
            <a:r>
              <a:rPr lang="en-US" sz="1750" dirty="0">
                <a:solidFill>
                  <a:srgbClr val="DCD7E5"/>
                </a:solidFill>
                <a:latin typeface="Heebo Light" pitchFamily="34" charset="0"/>
                <a:cs typeface="Heebo Light" pitchFamily="34" charset="-120"/>
              </a:rPr>
              <a:t> a)</a:t>
            </a:r>
          </a:p>
          <a:p>
            <a:pPr marL="0" indent="0">
              <a:lnSpc>
                <a:spcPts val="2850"/>
              </a:lnSpc>
              <a:buNone/>
            </a:pPr>
            <a:r>
              <a:rPr lang="en-US" sz="1750" dirty="0">
                <a:solidFill>
                  <a:srgbClr val="DCD7E5"/>
                </a:solidFill>
                <a:latin typeface="Heebo Light" pitchFamily="34" charset="0"/>
                <a:cs typeface="Heebo Light" pitchFamily="34" charset="-120"/>
              </a:rPr>
              <a:t>SELECT </a:t>
            </a:r>
            <a:r>
              <a:rPr lang="en-US" sz="1750" dirty="0" err="1">
                <a:solidFill>
                  <a:srgbClr val="DCD7E5"/>
                </a:solidFill>
                <a:latin typeface="Heebo Light" pitchFamily="34" charset="0"/>
                <a:cs typeface="Heebo Light" pitchFamily="34" charset="-120"/>
              </a:rPr>
              <a:t>productline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Anomaly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avg_deviation</a:t>
            </a:r>
            <a:r>
              <a:rPr lang="en-US" sz="1750" dirty="0">
                <a:solidFill>
                  <a:srgbClr val="DCD7E5"/>
                </a:solidFill>
                <a:latin typeface="Heebo Light" pitchFamily="34" charset="0"/>
                <a:cs typeface="Heebo Light" pitchFamily="34" charset="-120"/>
              </a:rPr>
              <a:t>;</a:t>
            </a:r>
          </a:p>
        </p:txBody>
      </p:sp>
      <p:sp>
        <p:nvSpPr>
          <p:cNvPr id="5" name="Text 3">
            <a:extLst>
              <a:ext uri="{FF2B5EF4-FFF2-40B4-BE49-F238E27FC236}">
                <a16:creationId xmlns:a16="http://schemas.microsoft.com/office/drawing/2014/main" id="{1EF0BB76-B446-7DAA-A52C-C31BF05569CD}"/>
              </a:ext>
            </a:extLst>
          </p:cNvPr>
          <p:cNvSpPr/>
          <p:nvPr/>
        </p:nvSpPr>
        <p:spPr>
          <a:xfrm>
            <a:off x="674692" y="563136"/>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FF695167-DFB1-2A5A-9A77-4A5A951D108A}"/>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6" name="Picture 5">
            <a:extLst>
              <a:ext uri="{FF2B5EF4-FFF2-40B4-BE49-F238E27FC236}">
                <a16:creationId xmlns:a16="http://schemas.microsoft.com/office/drawing/2014/main" id="{7CCC5DB1-2E08-EE5D-1BCC-7D8A869C81E1}"/>
              </a:ext>
            </a:extLst>
          </p:cNvPr>
          <p:cNvPicPr>
            <a:picLocks noChangeAspect="1"/>
          </p:cNvPicPr>
          <p:nvPr/>
        </p:nvPicPr>
        <p:blipFill>
          <a:blip r:embed="rId4"/>
          <a:stretch>
            <a:fillRect/>
          </a:stretch>
        </p:blipFill>
        <p:spPr>
          <a:xfrm>
            <a:off x="8739187" y="2551063"/>
            <a:ext cx="4943360" cy="2709746"/>
          </a:xfrm>
          <a:prstGeom prst="rect">
            <a:avLst/>
          </a:prstGeom>
        </p:spPr>
      </p:pic>
    </p:spTree>
    <p:extLst>
      <p:ext uri="{BB962C8B-B14F-4D97-AF65-F5344CB8AC3E}">
        <p14:creationId xmlns:p14="http://schemas.microsoft.com/office/powerpoint/2010/main" val="2112377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F461D-F31A-72C4-E6EC-52AE7B8D9DBB}"/>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98997CE4-8AFE-768A-4438-2EFED859F25A}"/>
              </a:ext>
            </a:extLst>
          </p:cNvPr>
          <p:cNvSpPr/>
          <p:nvPr/>
        </p:nvSpPr>
        <p:spPr>
          <a:xfrm>
            <a:off x="674692" y="4017873"/>
            <a:ext cx="8803845" cy="77784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WITH </a:t>
            </a:r>
            <a:r>
              <a:rPr lang="en-US" sz="1750" dirty="0" err="1">
                <a:solidFill>
                  <a:srgbClr val="DCD7E5"/>
                </a:solidFill>
                <a:latin typeface="Heebo Light" pitchFamily="34" charset="0"/>
                <a:cs typeface="Heebo Light" pitchFamily="34" charset="-120"/>
              </a:rPr>
              <a:t>PaymentCounts</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(SELECT City, Payment, COUNT(*) AS Total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walmartsales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GROUP BY City, Payment),</a:t>
            </a:r>
          </a:p>
          <a:p>
            <a:pPr marL="0" indent="0">
              <a:lnSpc>
                <a:spcPts val="2850"/>
              </a:lnSpc>
              <a:buNone/>
            </a:pPr>
            <a:r>
              <a:rPr lang="en-US" sz="1750" dirty="0" err="1">
                <a:solidFill>
                  <a:srgbClr val="DCD7E5"/>
                </a:solidFill>
                <a:latin typeface="Heebo Light" pitchFamily="34" charset="0"/>
                <a:cs typeface="Heebo Light" pitchFamily="34" charset="-120"/>
              </a:rPr>
              <a:t>RankedPayments</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(SELECT City, Payment, Total,	</a:t>
            </a:r>
          </a:p>
          <a:p>
            <a:pPr marL="0" indent="0">
              <a:lnSpc>
                <a:spcPts val="2850"/>
              </a:lnSpc>
              <a:buNone/>
            </a:pPr>
            <a:r>
              <a:rPr lang="en-US" sz="1750" dirty="0">
                <a:solidFill>
                  <a:srgbClr val="DCD7E5"/>
                </a:solidFill>
                <a:latin typeface="Heebo Light" pitchFamily="34" charset="0"/>
                <a:cs typeface="Heebo Light" pitchFamily="34" charset="-120"/>
              </a:rPr>
              <a:t>RANK() OVER (PARTITION BY City ORDER BY Total DESC) AS Ranks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PaymentCounts</a:t>
            </a:r>
            <a:r>
              <a:rPr lang="en-US" sz="1750" dirty="0">
                <a:solidFill>
                  <a:srgbClr val="DCD7E5"/>
                </a:solidFill>
                <a:latin typeface="Heebo Light" pitchFamily="34" charset="0"/>
                <a:cs typeface="Heebo Light" pitchFamily="34" charset="-120"/>
              </a:rPr>
              <a:t>)SELECT City, Payment, Total</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RankedPayments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WHERE Ranks = 1</a:t>
            </a:r>
          </a:p>
          <a:p>
            <a:pPr marL="0" indent="0">
              <a:lnSpc>
                <a:spcPts val="2850"/>
              </a:lnSpc>
              <a:buNone/>
            </a:pPr>
            <a:r>
              <a:rPr lang="en-US" sz="1750" dirty="0">
                <a:solidFill>
                  <a:srgbClr val="DCD7E5"/>
                </a:solidFill>
                <a:latin typeface="Heebo Light" pitchFamily="34" charset="0"/>
                <a:cs typeface="Heebo Light" pitchFamily="34" charset="-120"/>
              </a:rPr>
              <a:t>ORDER BY City;</a:t>
            </a:r>
          </a:p>
        </p:txBody>
      </p:sp>
      <p:sp>
        <p:nvSpPr>
          <p:cNvPr id="5" name="Text 3">
            <a:extLst>
              <a:ext uri="{FF2B5EF4-FFF2-40B4-BE49-F238E27FC236}">
                <a16:creationId xmlns:a16="http://schemas.microsoft.com/office/drawing/2014/main" id="{0665783A-556F-9160-09D9-719CCBBED89F}"/>
              </a:ext>
            </a:extLst>
          </p:cNvPr>
          <p:cNvSpPr/>
          <p:nvPr/>
        </p:nvSpPr>
        <p:spPr>
          <a:xfrm>
            <a:off x="674692" y="3317488"/>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5C179ED5-3B50-52AB-6590-B751DF24680D}"/>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6" name="Picture 5">
            <a:extLst>
              <a:ext uri="{FF2B5EF4-FFF2-40B4-BE49-F238E27FC236}">
                <a16:creationId xmlns:a16="http://schemas.microsoft.com/office/drawing/2014/main" id="{DA8756B8-9806-DE4D-719B-5709C34EFFAF}"/>
              </a:ext>
            </a:extLst>
          </p:cNvPr>
          <p:cNvPicPr>
            <a:picLocks noChangeAspect="1"/>
          </p:cNvPicPr>
          <p:nvPr/>
        </p:nvPicPr>
        <p:blipFill>
          <a:blip r:embed="rId4"/>
          <a:srcRect/>
          <a:stretch/>
        </p:blipFill>
        <p:spPr>
          <a:xfrm>
            <a:off x="9012348" y="5568475"/>
            <a:ext cx="4943360" cy="2080889"/>
          </a:xfrm>
          <a:prstGeom prst="rect">
            <a:avLst/>
          </a:prstGeom>
        </p:spPr>
      </p:pic>
      <p:sp>
        <p:nvSpPr>
          <p:cNvPr id="2" name="Text 0">
            <a:extLst>
              <a:ext uri="{FF2B5EF4-FFF2-40B4-BE49-F238E27FC236}">
                <a16:creationId xmlns:a16="http://schemas.microsoft.com/office/drawing/2014/main" id="{2EB19245-4A53-988D-1202-181F5C165E18}"/>
              </a:ext>
            </a:extLst>
          </p:cNvPr>
          <p:cNvSpPr/>
          <p:nvPr/>
        </p:nvSpPr>
        <p:spPr>
          <a:xfrm>
            <a:off x="674692" y="225846"/>
            <a:ext cx="9121497"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rPr>
              <a:t>Task 5</a:t>
            </a:r>
            <a:endParaRPr lang="en-US" sz="4450" dirty="0"/>
          </a:p>
        </p:txBody>
      </p:sp>
      <p:sp>
        <p:nvSpPr>
          <p:cNvPr id="7" name="Text 1">
            <a:extLst>
              <a:ext uri="{FF2B5EF4-FFF2-40B4-BE49-F238E27FC236}">
                <a16:creationId xmlns:a16="http://schemas.microsoft.com/office/drawing/2014/main" id="{2A7DAB46-0B4A-A79E-CBC2-337CA068697B}"/>
              </a:ext>
            </a:extLst>
          </p:cNvPr>
          <p:cNvSpPr/>
          <p:nvPr/>
        </p:nvSpPr>
        <p:spPr>
          <a:xfrm>
            <a:off x="674692" y="1280680"/>
            <a:ext cx="6967459" cy="354330"/>
          </a:xfrm>
          <a:prstGeom prst="rect">
            <a:avLst/>
          </a:prstGeom>
          <a:noFill/>
          <a:ln/>
        </p:spPr>
        <p:txBody>
          <a:bodyPr wrap="none" lIns="0" tIns="0" rIns="0" bIns="0" rtlCol="0" anchor="t"/>
          <a:lstStyle/>
          <a:p>
            <a:pPr>
              <a:lnSpc>
                <a:spcPts val="2750"/>
              </a:lnSpc>
            </a:pPr>
            <a:r>
              <a:rPr lang="en-US" sz="2200" dirty="0">
                <a:solidFill>
                  <a:srgbClr val="F2F0F4"/>
                </a:solidFill>
                <a:latin typeface="Montserrat" pitchFamily="34" charset="0"/>
              </a:rPr>
              <a:t>Most Popular Payment Method by City</a:t>
            </a:r>
          </a:p>
        </p:txBody>
      </p:sp>
      <p:sp>
        <p:nvSpPr>
          <p:cNvPr id="9" name="Text 1">
            <a:extLst>
              <a:ext uri="{FF2B5EF4-FFF2-40B4-BE49-F238E27FC236}">
                <a16:creationId xmlns:a16="http://schemas.microsoft.com/office/drawing/2014/main" id="{C83383A8-6659-5F19-A0AC-62AD17785526}"/>
              </a:ext>
            </a:extLst>
          </p:cNvPr>
          <p:cNvSpPr/>
          <p:nvPr/>
        </p:nvSpPr>
        <p:spPr>
          <a:xfrm>
            <a:off x="674692" y="2138146"/>
            <a:ext cx="13383215" cy="1694105"/>
          </a:xfrm>
          <a:prstGeom prst="rect">
            <a:avLst/>
          </a:prstGeom>
          <a:noFill/>
          <a:ln/>
        </p:spPr>
        <p:txBody>
          <a:bodyPr wrap="none" lIns="0" tIns="0" rIns="0" bIns="0" rtlCol="0" anchor="t"/>
          <a:lstStyle/>
          <a:p>
            <a:pPr>
              <a:lnSpc>
                <a:spcPts val="2750"/>
              </a:lnSpc>
            </a:pPr>
            <a:r>
              <a:rPr lang="en-US" sz="2200" dirty="0">
                <a:solidFill>
                  <a:srgbClr val="F2F0F4"/>
                </a:solidFill>
                <a:latin typeface="Montserrat" pitchFamily="34" charset="0"/>
              </a:rPr>
              <a:t>Walmart needs to determine the most popular payment method in each city to tailor </a:t>
            </a:r>
          </a:p>
          <a:p>
            <a:pPr>
              <a:lnSpc>
                <a:spcPts val="2750"/>
              </a:lnSpc>
            </a:pPr>
            <a:r>
              <a:rPr lang="en-US" sz="2200" dirty="0">
                <a:solidFill>
                  <a:srgbClr val="F2F0F4"/>
                </a:solidFill>
                <a:latin typeface="Montserrat" pitchFamily="34" charset="0"/>
              </a:rPr>
              <a:t>marketing strategies.</a:t>
            </a:r>
          </a:p>
        </p:txBody>
      </p:sp>
    </p:spTree>
    <p:extLst>
      <p:ext uri="{BB962C8B-B14F-4D97-AF65-F5344CB8AC3E}">
        <p14:creationId xmlns:p14="http://schemas.microsoft.com/office/powerpoint/2010/main" val="3602606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DAEF0-C743-C775-2BED-7F2CE5847C5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1021904-6820-4A0F-5AA0-5B2C7EB1D8D6}"/>
              </a:ext>
            </a:extLst>
          </p:cNvPr>
          <p:cNvSpPr/>
          <p:nvPr/>
        </p:nvSpPr>
        <p:spPr>
          <a:xfrm>
            <a:off x="2754449" y="982336"/>
            <a:ext cx="9121497" cy="708779"/>
          </a:xfrm>
          <a:prstGeom prst="rect">
            <a:avLst/>
          </a:prstGeom>
          <a:noFill/>
          <a:ln/>
        </p:spPr>
        <p:txBody>
          <a:bodyPr wrap="none" lIns="0" tIns="0" rIns="0" bIns="0" rtlCol="0" anchor="t"/>
          <a:lstStyle/>
          <a:p>
            <a:pPr marL="0" indent="0" algn="ctr">
              <a:lnSpc>
                <a:spcPts val="5550"/>
              </a:lnSpc>
              <a:buNone/>
            </a:pPr>
            <a:r>
              <a:rPr lang="en-US" sz="4450" b="1" dirty="0">
                <a:solidFill>
                  <a:srgbClr val="F2F0F4"/>
                </a:solidFill>
                <a:latin typeface="Montserrat" pitchFamily="34" charset="0"/>
              </a:rPr>
              <a:t>Task 6</a:t>
            </a:r>
            <a:endParaRPr lang="en-US" sz="4450" b="1" dirty="0"/>
          </a:p>
        </p:txBody>
      </p:sp>
      <p:pic>
        <p:nvPicPr>
          <p:cNvPr id="8" name="Picture 7">
            <a:extLst>
              <a:ext uri="{FF2B5EF4-FFF2-40B4-BE49-F238E27FC236}">
                <a16:creationId xmlns:a16="http://schemas.microsoft.com/office/drawing/2014/main" id="{DC903C5A-66F7-AA69-394D-B7EE301FA47B}"/>
              </a:ext>
            </a:extLst>
          </p:cNvPr>
          <p:cNvPicPr>
            <a:picLocks noChangeAspect="1"/>
          </p:cNvPicPr>
          <p:nvPr/>
        </p:nvPicPr>
        <p:blipFill>
          <a:blip r:embed="rId3"/>
          <a:stretch>
            <a:fillRect/>
          </a:stretch>
        </p:blipFill>
        <p:spPr>
          <a:xfrm>
            <a:off x="12138042" y="7633824"/>
            <a:ext cx="2399344" cy="546517"/>
          </a:xfrm>
          <a:prstGeom prst="rect">
            <a:avLst/>
          </a:prstGeom>
        </p:spPr>
      </p:pic>
      <p:sp>
        <p:nvSpPr>
          <p:cNvPr id="7" name="Text 1">
            <a:extLst>
              <a:ext uri="{FF2B5EF4-FFF2-40B4-BE49-F238E27FC236}">
                <a16:creationId xmlns:a16="http://schemas.microsoft.com/office/drawing/2014/main" id="{0949E59A-1570-9F8B-E98B-325D8743ADC6}"/>
              </a:ext>
            </a:extLst>
          </p:cNvPr>
          <p:cNvSpPr/>
          <p:nvPr/>
        </p:nvSpPr>
        <p:spPr>
          <a:xfrm>
            <a:off x="3831469" y="3515243"/>
            <a:ext cx="6967459" cy="354330"/>
          </a:xfrm>
          <a:prstGeom prst="rect">
            <a:avLst/>
          </a:prstGeom>
          <a:noFill/>
          <a:ln/>
        </p:spPr>
        <p:txBody>
          <a:bodyPr wrap="none" lIns="0" tIns="0" rIns="0" bIns="0" rtlCol="0" anchor="t"/>
          <a:lstStyle/>
          <a:p>
            <a:pPr algn="ctr">
              <a:lnSpc>
                <a:spcPts val="2750"/>
              </a:lnSpc>
            </a:pPr>
            <a:r>
              <a:rPr lang="en-US" sz="2200" b="1" dirty="0">
                <a:solidFill>
                  <a:srgbClr val="F2F0F4"/>
                </a:solidFill>
                <a:latin typeface="Montserrat" pitchFamily="34" charset="0"/>
              </a:rPr>
              <a:t>Monthly Sales Distribution by Gender</a:t>
            </a:r>
          </a:p>
        </p:txBody>
      </p:sp>
      <p:sp>
        <p:nvSpPr>
          <p:cNvPr id="9" name="Text 1">
            <a:extLst>
              <a:ext uri="{FF2B5EF4-FFF2-40B4-BE49-F238E27FC236}">
                <a16:creationId xmlns:a16="http://schemas.microsoft.com/office/drawing/2014/main" id="{4F15DEF4-F599-D246-2388-A7A19A7C0D60}"/>
              </a:ext>
            </a:extLst>
          </p:cNvPr>
          <p:cNvSpPr/>
          <p:nvPr/>
        </p:nvSpPr>
        <p:spPr>
          <a:xfrm>
            <a:off x="623592" y="5050148"/>
            <a:ext cx="13383215" cy="1694105"/>
          </a:xfrm>
          <a:prstGeom prst="rect">
            <a:avLst/>
          </a:prstGeom>
          <a:noFill/>
          <a:ln/>
        </p:spPr>
        <p:txBody>
          <a:bodyPr wrap="none" lIns="0" tIns="0" rIns="0" bIns="0" rtlCol="0" anchor="t"/>
          <a:lstStyle/>
          <a:p>
            <a:pPr algn="ctr">
              <a:lnSpc>
                <a:spcPts val="2750"/>
              </a:lnSpc>
            </a:pPr>
            <a:r>
              <a:rPr lang="en-US" sz="2200" dirty="0">
                <a:solidFill>
                  <a:srgbClr val="F2F0F4"/>
                </a:solidFill>
                <a:latin typeface="Montserrat" pitchFamily="34" charset="0"/>
              </a:rPr>
              <a:t>Walmart wants to understand the sales distribution between male and female customers on a </a:t>
            </a:r>
          </a:p>
          <a:p>
            <a:pPr algn="ctr">
              <a:lnSpc>
                <a:spcPts val="2750"/>
              </a:lnSpc>
            </a:pPr>
            <a:r>
              <a:rPr lang="en-US" sz="2200" dirty="0">
                <a:solidFill>
                  <a:srgbClr val="F2F0F4"/>
                </a:solidFill>
                <a:latin typeface="Montserrat" pitchFamily="34" charset="0"/>
              </a:rPr>
              <a:t>monthly basis</a:t>
            </a:r>
            <a:r>
              <a:rPr lang="en-US" sz="2400" dirty="0"/>
              <a:t>.</a:t>
            </a:r>
            <a:endParaRPr lang="en-US" sz="2200" dirty="0">
              <a:solidFill>
                <a:srgbClr val="F2F0F4"/>
              </a:solidFill>
              <a:latin typeface="Montserrat" pitchFamily="34" charset="0"/>
            </a:endParaRPr>
          </a:p>
        </p:txBody>
      </p:sp>
    </p:spTree>
    <p:extLst>
      <p:ext uri="{BB962C8B-B14F-4D97-AF65-F5344CB8AC3E}">
        <p14:creationId xmlns:p14="http://schemas.microsoft.com/office/powerpoint/2010/main" val="237477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13CD8-A44D-8222-6EA8-A3AD57B65B3A}"/>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099AE010-6E94-7D0B-05D1-6F06548BDA43}"/>
              </a:ext>
            </a:extLst>
          </p:cNvPr>
          <p:cNvSpPr/>
          <p:nvPr/>
        </p:nvSpPr>
        <p:spPr>
          <a:xfrm>
            <a:off x="674692" y="1371600"/>
            <a:ext cx="8803845" cy="77784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WITH </a:t>
            </a:r>
            <a:r>
              <a:rPr lang="en-US" sz="1750" dirty="0" err="1">
                <a:solidFill>
                  <a:srgbClr val="DCD7E5"/>
                </a:solidFill>
                <a:latin typeface="Heebo Light" pitchFamily="34" charset="0"/>
                <a:cs typeface="Heebo Light" pitchFamily="34" charset="-120"/>
              </a:rPr>
              <a:t>monthly_analysis</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(SELECT MONTH(Date) AS Month, ROUND(SUM(Total), 2) AS </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walmartsales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GROUP BY MONTH(Date)),</a:t>
            </a:r>
          </a:p>
          <a:p>
            <a:pPr marL="0" indent="0">
              <a:lnSpc>
                <a:spcPts val="2850"/>
              </a:lnSpc>
              <a:buNone/>
            </a:pPr>
            <a:r>
              <a:rPr lang="en-US" sz="1750" dirty="0" err="1">
                <a:solidFill>
                  <a:srgbClr val="DCD7E5"/>
                </a:solidFill>
                <a:latin typeface="Heebo Light" pitchFamily="34" charset="0"/>
                <a:cs typeface="Heebo Light" pitchFamily="34" charset="-120"/>
              </a:rPr>
              <a:t>genderbase</a:t>
            </a:r>
            <a:r>
              <a:rPr lang="en-US" sz="1750" dirty="0">
                <a:solidFill>
                  <a:srgbClr val="DCD7E5"/>
                </a:solidFill>
                <a:latin typeface="Heebo Light" pitchFamily="34" charset="0"/>
                <a:cs typeface="Heebo Light" pitchFamily="34" charset="-120"/>
              </a:rPr>
              <a:t> AS</a:t>
            </a:r>
          </a:p>
          <a:p>
            <a:pPr marL="0" indent="0">
              <a:lnSpc>
                <a:spcPts val="2850"/>
              </a:lnSpc>
              <a:buNone/>
            </a:pPr>
            <a:r>
              <a:rPr lang="en-US" sz="1750" dirty="0">
                <a:solidFill>
                  <a:srgbClr val="DCD7E5"/>
                </a:solidFill>
                <a:latin typeface="Heebo Light" pitchFamily="34" charset="0"/>
                <a:cs typeface="Heebo Light" pitchFamily="34" charset="-120"/>
              </a:rPr>
              <a:t> (SELECT MONTH(</a:t>
            </a:r>
            <a:r>
              <a:rPr lang="en-US" sz="1750" dirty="0" err="1">
                <a:solidFill>
                  <a:srgbClr val="DCD7E5"/>
                </a:solidFill>
                <a:latin typeface="Heebo Light" pitchFamily="34" charset="0"/>
                <a:cs typeface="Heebo Light" pitchFamily="34" charset="-120"/>
              </a:rPr>
              <a:t>ws.Date</a:t>
            </a:r>
            <a:r>
              <a:rPr lang="en-US" sz="1750" dirty="0">
                <a:solidFill>
                  <a:srgbClr val="DCD7E5"/>
                </a:solidFill>
                <a:latin typeface="Heebo Light" pitchFamily="34" charset="0"/>
                <a:cs typeface="Heebo Light" pitchFamily="34" charset="-120"/>
              </a:rPr>
              <a:t>) AS Month, </a:t>
            </a:r>
            <a:r>
              <a:rPr lang="en-US" sz="1750" dirty="0" err="1">
                <a:solidFill>
                  <a:srgbClr val="DCD7E5"/>
                </a:solidFill>
                <a:latin typeface="Heebo Light" pitchFamily="34" charset="0"/>
                <a:cs typeface="Heebo Light" pitchFamily="34" charset="-120"/>
              </a:rPr>
              <a:t>ws.Gender</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ROUND(SUM(</a:t>
            </a:r>
            <a:r>
              <a:rPr lang="en-US" sz="1750" dirty="0" err="1">
                <a:solidFill>
                  <a:srgbClr val="DCD7E5"/>
                </a:solidFill>
                <a:latin typeface="Heebo Light" pitchFamily="34" charset="0"/>
                <a:cs typeface="Heebo Light" pitchFamily="34" charset="-120"/>
              </a:rPr>
              <a:t>ws.Total</a:t>
            </a:r>
            <a:r>
              <a:rPr lang="en-US" sz="1750" dirty="0">
                <a:solidFill>
                  <a:srgbClr val="DCD7E5"/>
                </a:solidFill>
                <a:latin typeface="Heebo Light" pitchFamily="34" charset="0"/>
                <a:cs typeface="Heebo Light" pitchFamily="34" charset="-120"/>
              </a:rPr>
              <a:t>), 2) AS </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DENSE_RANK() OVER (PARTITION BY MONTH(</a:t>
            </a:r>
            <a:r>
              <a:rPr lang="en-US" sz="1750" dirty="0" err="1">
                <a:solidFill>
                  <a:srgbClr val="DCD7E5"/>
                </a:solidFill>
                <a:latin typeface="Heebo Light" pitchFamily="34" charset="0"/>
                <a:cs typeface="Heebo Light" pitchFamily="34" charset="-120"/>
              </a:rPr>
              <a:t>ws.Date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ws.Gender</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ORDER BY SUM(</a:t>
            </a:r>
            <a:r>
              <a:rPr lang="en-US" sz="1750" dirty="0" err="1">
                <a:solidFill>
                  <a:srgbClr val="DCD7E5"/>
                </a:solidFill>
                <a:latin typeface="Heebo Light" pitchFamily="34" charset="0"/>
                <a:cs typeface="Heebo Light" pitchFamily="34" charset="-120"/>
              </a:rPr>
              <a:t>ws.Total</a:t>
            </a:r>
            <a:r>
              <a:rPr lang="en-US" sz="1750" dirty="0">
                <a:solidFill>
                  <a:srgbClr val="DCD7E5"/>
                </a:solidFill>
                <a:latin typeface="Heebo Light" pitchFamily="34" charset="0"/>
                <a:cs typeface="Heebo Light" pitchFamily="34" charset="-120"/>
              </a:rPr>
              <a:t>) DESC) AS ranks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walmartsales</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ws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GROUP BY MONTH(</a:t>
            </a:r>
            <a:r>
              <a:rPr lang="en-US" sz="1750" dirty="0" err="1">
                <a:solidFill>
                  <a:srgbClr val="DCD7E5"/>
                </a:solidFill>
                <a:latin typeface="Heebo Light" pitchFamily="34" charset="0"/>
                <a:cs typeface="Heebo Light" pitchFamily="34" charset="-120"/>
              </a:rPr>
              <a:t>ws.Date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ws.Gender</a:t>
            </a:r>
            <a:r>
              <a:rPr lang="en-US" sz="1750" dirty="0">
                <a:solidFill>
                  <a:srgbClr val="DCD7E5"/>
                </a:solidFill>
                <a:latin typeface="Heebo Light" pitchFamily="34" charset="0"/>
                <a:cs typeface="Heebo Light" pitchFamily="34" charset="-120"/>
              </a:rPr>
              <a:t>)</a:t>
            </a:r>
          </a:p>
          <a:p>
            <a:pPr marL="0" indent="0">
              <a:lnSpc>
                <a:spcPts val="2850"/>
              </a:lnSpc>
              <a:buNone/>
            </a:pPr>
            <a:r>
              <a:rPr lang="en-US" sz="1750" dirty="0">
                <a:solidFill>
                  <a:srgbClr val="DCD7E5"/>
                </a:solidFill>
                <a:latin typeface="Heebo Light" pitchFamily="34" charset="0"/>
                <a:cs typeface="Heebo Light" pitchFamily="34" charset="-120"/>
              </a:rPr>
              <a:t>SELECT </a:t>
            </a:r>
            <a:r>
              <a:rPr lang="en-US" sz="1750" dirty="0" err="1">
                <a:solidFill>
                  <a:srgbClr val="DCD7E5"/>
                </a:solidFill>
                <a:latin typeface="Heebo Light" pitchFamily="34" charset="0"/>
                <a:cs typeface="Heebo Light" pitchFamily="34" charset="-120"/>
              </a:rPr>
              <a:t>ma.Month</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gb.Gender</a:t>
            </a:r>
            <a:r>
              <a:rPr lang="en-US" sz="1750" dirty="0">
                <a:solidFill>
                  <a:srgbClr val="DCD7E5"/>
                </a:solidFill>
                <a:latin typeface="Heebo Light" pitchFamily="34" charset="0"/>
                <a:cs typeface="Heebo Light" pitchFamily="34" charset="-120"/>
              </a:rPr>
              <a:t>, SUM(</a:t>
            </a:r>
            <a:r>
              <a:rPr lang="en-US" sz="1750" dirty="0" err="1">
                <a:solidFill>
                  <a:srgbClr val="DCD7E5"/>
                </a:solidFill>
                <a:latin typeface="Heebo Light" pitchFamily="34" charset="0"/>
                <a:cs typeface="Heebo Light" pitchFamily="34" charset="-120"/>
              </a:rPr>
              <a:t>gb.Totalsales</a:t>
            </a:r>
            <a:r>
              <a:rPr lang="en-US" sz="1750" dirty="0">
                <a:solidFill>
                  <a:srgbClr val="DCD7E5"/>
                </a:solidFill>
                <a:latin typeface="Heebo Light" pitchFamily="34" charset="0"/>
                <a:cs typeface="Heebo Light" pitchFamily="34" charset="-120"/>
              </a:rPr>
              <a:t>) AS Total</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monthly_analysis</a:t>
            </a:r>
            <a:r>
              <a:rPr lang="en-US" sz="1750" dirty="0">
                <a:solidFill>
                  <a:srgbClr val="DCD7E5"/>
                </a:solidFill>
                <a:latin typeface="Heebo Light" pitchFamily="34" charset="0"/>
                <a:cs typeface="Heebo Light" pitchFamily="34" charset="-120"/>
              </a:rPr>
              <a:t> ma</a:t>
            </a:r>
          </a:p>
          <a:p>
            <a:pPr marL="0" indent="0">
              <a:lnSpc>
                <a:spcPts val="2850"/>
              </a:lnSpc>
              <a:buNone/>
            </a:pPr>
            <a:r>
              <a:rPr lang="en-US" sz="1750" dirty="0">
                <a:solidFill>
                  <a:srgbClr val="DCD7E5"/>
                </a:solidFill>
                <a:latin typeface="Heebo Light" pitchFamily="34" charset="0"/>
                <a:cs typeface="Heebo Light" pitchFamily="34" charset="-120"/>
              </a:rPr>
              <a:t>JOIN </a:t>
            </a:r>
            <a:r>
              <a:rPr lang="en-US" sz="1750" dirty="0" err="1">
                <a:solidFill>
                  <a:srgbClr val="DCD7E5"/>
                </a:solidFill>
                <a:latin typeface="Heebo Light" pitchFamily="34" charset="0"/>
                <a:cs typeface="Heebo Light" pitchFamily="34" charset="-120"/>
              </a:rPr>
              <a:t>genderbase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gb</a:t>
            </a:r>
            <a:r>
              <a:rPr lang="en-US" sz="1750" dirty="0">
                <a:solidFill>
                  <a:srgbClr val="DCD7E5"/>
                </a:solidFill>
                <a:latin typeface="Heebo Light" pitchFamily="34" charset="0"/>
                <a:cs typeface="Heebo Light" pitchFamily="34" charset="-120"/>
              </a:rPr>
              <a:t> ON </a:t>
            </a:r>
            <a:r>
              <a:rPr lang="en-US" sz="1750" dirty="0" err="1">
                <a:solidFill>
                  <a:srgbClr val="DCD7E5"/>
                </a:solidFill>
                <a:latin typeface="Heebo Light" pitchFamily="34" charset="0"/>
                <a:cs typeface="Heebo Light" pitchFamily="34" charset="-120"/>
              </a:rPr>
              <a:t>ma.Month</a:t>
            </a:r>
            <a:r>
              <a:rPr lang="en-US" sz="1750" dirty="0">
                <a:solidFill>
                  <a:srgbClr val="DCD7E5"/>
                </a:solidFill>
                <a:latin typeface="Heebo Light" pitchFamily="34" charset="0"/>
                <a:cs typeface="Heebo Light" pitchFamily="34" charset="-120"/>
              </a:rPr>
              <a:t> = </a:t>
            </a:r>
            <a:r>
              <a:rPr lang="en-US" sz="1750" dirty="0" err="1">
                <a:solidFill>
                  <a:srgbClr val="DCD7E5"/>
                </a:solidFill>
                <a:latin typeface="Heebo Light" pitchFamily="34" charset="0"/>
                <a:cs typeface="Heebo Light" pitchFamily="34" charset="-120"/>
              </a:rPr>
              <a:t>gb.Month</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WHERE </a:t>
            </a:r>
            <a:r>
              <a:rPr lang="en-US" sz="1750" dirty="0" err="1">
                <a:solidFill>
                  <a:srgbClr val="DCD7E5"/>
                </a:solidFill>
                <a:latin typeface="Heebo Light" pitchFamily="34" charset="0"/>
                <a:cs typeface="Heebo Light" pitchFamily="34" charset="-120"/>
              </a:rPr>
              <a:t>gb.ranks</a:t>
            </a:r>
            <a:r>
              <a:rPr lang="en-US" sz="1750" dirty="0">
                <a:solidFill>
                  <a:srgbClr val="DCD7E5"/>
                </a:solidFill>
                <a:latin typeface="Heebo Light" pitchFamily="34" charset="0"/>
                <a:cs typeface="Heebo Light" pitchFamily="34" charset="-120"/>
              </a:rPr>
              <a:t> = 1</a:t>
            </a:r>
          </a:p>
          <a:p>
            <a:pPr marL="0" indent="0">
              <a:lnSpc>
                <a:spcPts val="2850"/>
              </a:lnSpc>
              <a:buNone/>
            </a:pPr>
            <a:r>
              <a:rPr lang="en-US" sz="1750" dirty="0">
                <a:solidFill>
                  <a:srgbClr val="DCD7E5"/>
                </a:solidFill>
                <a:latin typeface="Heebo Light" pitchFamily="34" charset="0"/>
                <a:cs typeface="Heebo Light" pitchFamily="34" charset="-120"/>
              </a:rPr>
              <a:t>GROUP BY </a:t>
            </a:r>
            <a:r>
              <a:rPr lang="en-US" sz="1750" dirty="0" err="1">
                <a:solidFill>
                  <a:srgbClr val="DCD7E5"/>
                </a:solidFill>
                <a:latin typeface="Heebo Light" pitchFamily="34" charset="0"/>
                <a:cs typeface="Heebo Light" pitchFamily="34" charset="-120"/>
              </a:rPr>
              <a:t>ma.Month</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gb.Gender</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ORDER BY </a:t>
            </a:r>
            <a:r>
              <a:rPr lang="en-US" sz="1750" dirty="0" err="1">
                <a:solidFill>
                  <a:srgbClr val="DCD7E5"/>
                </a:solidFill>
                <a:latin typeface="Heebo Light" pitchFamily="34" charset="0"/>
                <a:cs typeface="Heebo Light" pitchFamily="34" charset="-120"/>
              </a:rPr>
              <a:t>ma.Month</a:t>
            </a:r>
            <a:r>
              <a:rPr lang="en-US" sz="1750" dirty="0">
                <a:solidFill>
                  <a:srgbClr val="DCD7E5"/>
                </a:solidFill>
                <a:latin typeface="Heebo Light" pitchFamily="34" charset="0"/>
                <a:cs typeface="Heebo Light" pitchFamily="34" charset="-120"/>
              </a:rPr>
              <a:t>;</a:t>
            </a:r>
          </a:p>
        </p:txBody>
      </p:sp>
      <p:sp>
        <p:nvSpPr>
          <p:cNvPr id="5" name="Text 3">
            <a:extLst>
              <a:ext uri="{FF2B5EF4-FFF2-40B4-BE49-F238E27FC236}">
                <a16:creationId xmlns:a16="http://schemas.microsoft.com/office/drawing/2014/main" id="{4041B1F9-73C0-A40C-21FD-1B47CC16EFB3}"/>
              </a:ext>
            </a:extLst>
          </p:cNvPr>
          <p:cNvSpPr/>
          <p:nvPr/>
        </p:nvSpPr>
        <p:spPr>
          <a:xfrm>
            <a:off x="674692" y="563136"/>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7C44F3DE-7F82-339E-D26C-642EA8174420}"/>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6" name="Picture 5">
            <a:extLst>
              <a:ext uri="{FF2B5EF4-FFF2-40B4-BE49-F238E27FC236}">
                <a16:creationId xmlns:a16="http://schemas.microsoft.com/office/drawing/2014/main" id="{78B27E52-204C-6697-3096-26CD26DCF716}"/>
              </a:ext>
            </a:extLst>
          </p:cNvPr>
          <p:cNvPicPr>
            <a:picLocks noChangeAspect="1"/>
          </p:cNvPicPr>
          <p:nvPr/>
        </p:nvPicPr>
        <p:blipFill>
          <a:blip r:embed="rId4"/>
          <a:srcRect/>
          <a:stretch/>
        </p:blipFill>
        <p:spPr>
          <a:xfrm>
            <a:off x="9814657" y="1844340"/>
            <a:ext cx="2792419" cy="2080889"/>
          </a:xfrm>
          <a:prstGeom prst="rect">
            <a:avLst/>
          </a:prstGeom>
        </p:spPr>
      </p:pic>
      <p:pic>
        <p:nvPicPr>
          <p:cNvPr id="3" name="Picture 2">
            <a:extLst>
              <a:ext uri="{FF2B5EF4-FFF2-40B4-BE49-F238E27FC236}">
                <a16:creationId xmlns:a16="http://schemas.microsoft.com/office/drawing/2014/main" id="{658C6E01-36BC-DACA-22DD-69F805843DB5}"/>
              </a:ext>
            </a:extLst>
          </p:cNvPr>
          <p:cNvPicPr>
            <a:picLocks noChangeAspect="1"/>
          </p:cNvPicPr>
          <p:nvPr/>
        </p:nvPicPr>
        <p:blipFill>
          <a:blip r:embed="rId5"/>
          <a:stretch>
            <a:fillRect/>
          </a:stretch>
        </p:blipFill>
        <p:spPr>
          <a:xfrm>
            <a:off x="8909824" y="4471639"/>
            <a:ext cx="5139387" cy="2943921"/>
          </a:xfrm>
          <a:prstGeom prst="rect">
            <a:avLst/>
          </a:prstGeom>
        </p:spPr>
      </p:pic>
    </p:spTree>
    <p:extLst>
      <p:ext uri="{BB962C8B-B14F-4D97-AF65-F5344CB8AC3E}">
        <p14:creationId xmlns:p14="http://schemas.microsoft.com/office/powerpoint/2010/main" val="4275570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B0BD0-678C-A5D1-12C9-C4ADC5238D6F}"/>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ADBB145D-19DC-39A9-091D-D15CB315B2BA}"/>
              </a:ext>
            </a:extLst>
          </p:cNvPr>
          <p:cNvSpPr/>
          <p:nvPr/>
        </p:nvSpPr>
        <p:spPr>
          <a:xfrm>
            <a:off x="674692" y="3557239"/>
            <a:ext cx="8803845" cy="77784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WITH </a:t>
            </a:r>
            <a:r>
              <a:rPr lang="en-US" sz="1750" dirty="0" err="1">
                <a:solidFill>
                  <a:srgbClr val="DCD7E5"/>
                </a:solidFill>
                <a:latin typeface="Heebo Light" pitchFamily="34" charset="0"/>
                <a:cs typeface="Heebo Light" pitchFamily="34" charset="-120"/>
              </a:rPr>
              <a:t>cust_and_productline_counts</a:t>
            </a:r>
            <a:r>
              <a:rPr lang="en-US" sz="1750" dirty="0">
                <a:solidFill>
                  <a:srgbClr val="DCD7E5"/>
                </a:solidFill>
                <a:latin typeface="Heebo Light" pitchFamily="34" charset="0"/>
                <a:cs typeface="Heebo Light" pitchFamily="34" charset="-120"/>
              </a:rPr>
              <a:t> AS</a:t>
            </a:r>
          </a:p>
          <a:p>
            <a:pPr marL="0" indent="0">
              <a:lnSpc>
                <a:spcPts val="2850"/>
              </a:lnSpc>
              <a:buNone/>
            </a:pPr>
            <a:r>
              <a:rPr lang="en-US" sz="1750" dirty="0">
                <a:solidFill>
                  <a:srgbClr val="DCD7E5"/>
                </a:solidFill>
                <a:latin typeface="Heebo Light" pitchFamily="34" charset="0"/>
                <a:cs typeface="Heebo Light" pitchFamily="34" charset="-120"/>
              </a:rPr>
              <a:t> (SELECT `Customer type` AS </a:t>
            </a:r>
            <a:r>
              <a:rPr lang="en-US" sz="1750" dirty="0" err="1">
                <a:solidFill>
                  <a:srgbClr val="DCD7E5"/>
                </a:solidFill>
                <a:latin typeface="Heebo Light" pitchFamily="34" charset="0"/>
                <a:cs typeface="Heebo Light" pitchFamily="34" charset="-120"/>
              </a:rPr>
              <a:t>cust_type</a:t>
            </a:r>
            <a:r>
              <a:rPr lang="en-US" sz="1750" dirty="0">
                <a:solidFill>
                  <a:srgbClr val="DCD7E5"/>
                </a:solidFill>
                <a:latin typeface="Heebo Light" pitchFamily="34" charset="0"/>
                <a:cs typeface="Heebo Light" pitchFamily="34" charset="-120"/>
              </a:rPr>
              <a:t>, `Product line` AS </a:t>
            </a:r>
            <a:r>
              <a:rPr lang="en-US" sz="1750" dirty="0" err="1">
                <a:solidFill>
                  <a:srgbClr val="DCD7E5"/>
                </a:solidFill>
                <a:latin typeface="Heebo Light" pitchFamily="34" charset="0"/>
                <a:cs typeface="Heebo Light" pitchFamily="34" charset="-120"/>
              </a:rPr>
              <a:t>productline</a:t>
            </a:r>
            <a:r>
              <a:rPr lang="en-US" sz="1750" dirty="0">
                <a:solidFill>
                  <a:srgbClr val="DCD7E5"/>
                </a:solidFill>
                <a:latin typeface="Heebo Light" pitchFamily="34" charset="0"/>
                <a:cs typeface="Heebo Light" pitchFamily="34" charset="-120"/>
              </a:rPr>
              <a:t>, COUNT(*) AS Total    FROM </a:t>
            </a:r>
            <a:r>
              <a:rPr lang="en-US" sz="1750" dirty="0" err="1">
                <a:solidFill>
                  <a:srgbClr val="DCD7E5"/>
                </a:solidFill>
                <a:latin typeface="Heebo Light" pitchFamily="34" charset="0"/>
                <a:cs typeface="Heebo Light" pitchFamily="34" charset="-120"/>
              </a:rPr>
              <a:t>walmartsales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GROUP BY `Customer type`, `Product line`),</a:t>
            </a:r>
          </a:p>
          <a:p>
            <a:pPr marL="0" indent="0">
              <a:lnSpc>
                <a:spcPts val="2850"/>
              </a:lnSpc>
              <a:buNone/>
            </a:pPr>
            <a:r>
              <a:rPr lang="en-US" sz="1750" dirty="0" err="1">
                <a:solidFill>
                  <a:srgbClr val="DCD7E5"/>
                </a:solidFill>
                <a:latin typeface="Heebo Light" pitchFamily="34" charset="0"/>
                <a:cs typeface="Heebo Light" pitchFamily="34" charset="-120"/>
              </a:rPr>
              <a:t>ranked_product_lines</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(SELECT </a:t>
            </a:r>
            <a:r>
              <a:rPr lang="en-US" sz="1750" dirty="0" err="1">
                <a:solidFill>
                  <a:srgbClr val="DCD7E5"/>
                </a:solidFill>
                <a:latin typeface="Heebo Light" pitchFamily="34" charset="0"/>
                <a:cs typeface="Heebo Light" pitchFamily="34" charset="-120"/>
              </a:rPr>
              <a:t>cust_type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productline</a:t>
            </a:r>
            <a:r>
              <a:rPr lang="en-US" sz="1750" dirty="0">
                <a:solidFill>
                  <a:srgbClr val="DCD7E5"/>
                </a:solidFill>
                <a:latin typeface="Heebo Light" pitchFamily="34" charset="0"/>
                <a:cs typeface="Heebo Light" pitchFamily="34" charset="-120"/>
              </a:rPr>
              <a:t>, Total,	</a:t>
            </a:r>
          </a:p>
          <a:p>
            <a:pPr marL="0" indent="0">
              <a:lnSpc>
                <a:spcPts val="2850"/>
              </a:lnSpc>
              <a:buNone/>
            </a:pPr>
            <a:r>
              <a:rPr lang="en-US" sz="1750" dirty="0">
                <a:solidFill>
                  <a:srgbClr val="DCD7E5"/>
                </a:solidFill>
                <a:latin typeface="Heebo Light" pitchFamily="34" charset="0"/>
                <a:cs typeface="Heebo Light" pitchFamily="34" charset="-120"/>
              </a:rPr>
              <a:t>RANK() OVER (PARTITION BY </a:t>
            </a:r>
            <a:r>
              <a:rPr lang="en-US" sz="1750" dirty="0" err="1">
                <a:solidFill>
                  <a:srgbClr val="DCD7E5"/>
                </a:solidFill>
                <a:latin typeface="Heebo Light" pitchFamily="34" charset="0"/>
                <a:cs typeface="Heebo Light" pitchFamily="34" charset="-120"/>
              </a:rPr>
              <a:t>cust_type</a:t>
            </a:r>
            <a:r>
              <a:rPr lang="en-US" sz="1750" dirty="0">
                <a:solidFill>
                  <a:srgbClr val="DCD7E5"/>
                </a:solidFill>
                <a:latin typeface="Heebo Light" pitchFamily="34" charset="0"/>
                <a:cs typeface="Heebo Light" pitchFamily="34" charset="-120"/>
              </a:rPr>
              <a:t> ORDER BY Total DESC) AS Ranks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cust_and_productline_counts</a:t>
            </a:r>
            <a:r>
              <a:rPr lang="en-US" sz="1750" dirty="0">
                <a:solidFill>
                  <a:srgbClr val="DCD7E5"/>
                </a:solidFill>
                <a:latin typeface="Heebo Light" pitchFamily="34" charset="0"/>
                <a:cs typeface="Heebo Light" pitchFamily="34" charset="-120"/>
              </a:rPr>
              <a:t>)</a:t>
            </a:r>
          </a:p>
          <a:p>
            <a:pPr marL="0" indent="0">
              <a:lnSpc>
                <a:spcPts val="2850"/>
              </a:lnSpc>
              <a:buNone/>
            </a:pPr>
            <a:r>
              <a:rPr lang="en-US" sz="1750" dirty="0">
                <a:solidFill>
                  <a:srgbClr val="DCD7E5"/>
                </a:solidFill>
                <a:latin typeface="Heebo Light" pitchFamily="34" charset="0"/>
                <a:cs typeface="Heebo Light" pitchFamily="34" charset="-120"/>
              </a:rPr>
              <a:t>SELECT </a:t>
            </a:r>
            <a:r>
              <a:rPr lang="en-US" sz="1750" dirty="0" err="1">
                <a:solidFill>
                  <a:srgbClr val="DCD7E5"/>
                </a:solidFill>
                <a:latin typeface="Heebo Light" pitchFamily="34" charset="0"/>
                <a:cs typeface="Heebo Light" pitchFamily="34" charset="-120"/>
              </a:rPr>
              <a:t>cust_type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productline</a:t>
            </a:r>
            <a:r>
              <a:rPr lang="en-US" sz="1750" dirty="0">
                <a:solidFill>
                  <a:srgbClr val="DCD7E5"/>
                </a:solidFill>
                <a:latin typeface="Heebo Light" pitchFamily="34" charset="0"/>
                <a:cs typeface="Heebo Light" pitchFamily="34" charset="-120"/>
              </a:rPr>
              <a:t>, Total</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ranked_product_lines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WHERE Ranks = 1</a:t>
            </a:r>
          </a:p>
          <a:p>
            <a:pPr marL="0" indent="0">
              <a:lnSpc>
                <a:spcPts val="2850"/>
              </a:lnSpc>
              <a:buNone/>
            </a:pPr>
            <a:r>
              <a:rPr lang="en-US" sz="1750" dirty="0">
                <a:solidFill>
                  <a:srgbClr val="DCD7E5"/>
                </a:solidFill>
                <a:latin typeface="Heebo Light" pitchFamily="34" charset="0"/>
                <a:cs typeface="Heebo Light" pitchFamily="34" charset="-120"/>
              </a:rPr>
              <a:t>ORDER BY </a:t>
            </a:r>
            <a:r>
              <a:rPr lang="en-US" sz="1750" dirty="0" err="1">
                <a:solidFill>
                  <a:srgbClr val="DCD7E5"/>
                </a:solidFill>
                <a:latin typeface="Heebo Light" pitchFamily="34" charset="0"/>
                <a:cs typeface="Heebo Light" pitchFamily="34" charset="-120"/>
              </a:rPr>
              <a:t>cust_type</a:t>
            </a:r>
            <a:r>
              <a:rPr lang="en-US" sz="1750" dirty="0">
                <a:solidFill>
                  <a:srgbClr val="DCD7E5"/>
                </a:solidFill>
                <a:latin typeface="Heebo Light" pitchFamily="34" charset="0"/>
                <a:cs typeface="Heebo Light" pitchFamily="34" charset="-120"/>
              </a:rPr>
              <a:t>;</a:t>
            </a:r>
          </a:p>
        </p:txBody>
      </p:sp>
      <p:sp>
        <p:nvSpPr>
          <p:cNvPr id="5" name="Text 3">
            <a:extLst>
              <a:ext uri="{FF2B5EF4-FFF2-40B4-BE49-F238E27FC236}">
                <a16:creationId xmlns:a16="http://schemas.microsoft.com/office/drawing/2014/main" id="{AEC91B15-8601-F01F-63D4-50ACE9141392}"/>
              </a:ext>
            </a:extLst>
          </p:cNvPr>
          <p:cNvSpPr/>
          <p:nvPr/>
        </p:nvSpPr>
        <p:spPr>
          <a:xfrm>
            <a:off x="674692" y="2893741"/>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A41E64FC-6DC5-9A6E-077A-6C0201343970}"/>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3" name="Picture 2">
            <a:extLst>
              <a:ext uri="{FF2B5EF4-FFF2-40B4-BE49-F238E27FC236}">
                <a16:creationId xmlns:a16="http://schemas.microsoft.com/office/drawing/2014/main" id="{FF9D45C1-370F-40F3-1628-85EAA3406BE2}"/>
              </a:ext>
            </a:extLst>
          </p:cNvPr>
          <p:cNvPicPr>
            <a:picLocks noChangeAspect="1"/>
          </p:cNvPicPr>
          <p:nvPr/>
        </p:nvPicPr>
        <p:blipFill>
          <a:blip r:embed="rId4"/>
          <a:stretch>
            <a:fillRect/>
          </a:stretch>
        </p:blipFill>
        <p:spPr>
          <a:xfrm>
            <a:off x="10292575" y="-2628249"/>
            <a:ext cx="6806359" cy="6833126"/>
          </a:xfrm>
          <a:prstGeom prst="rect">
            <a:avLst/>
          </a:prstGeom>
        </p:spPr>
      </p:pic>
      <p:sp>
        <p:nvSpPr>
          <p:cNvPr id="7" name="Text 0">
            <a:extLst>
              <a:ext uri="{FF2B5EF4-FFF2-40B4-BE49-F238E27FC236}">
                <a16:creationId xmlns:a16="http://schemas.microsoft.com/office/drawing/2014/main" id="{845A3893-3DAE-C789-1FEB-F2549AA1CAB4}"/>
              </a:ext>
            </a:extLst>
          </p:cNvPr>
          <p:cNvSpPr/>
          <p:nvPr/>
        </p:nvSpPr>
        <p:spPr>
          <a:xfrm>
            <a:off x="674692" y="173196"/>
            <a:ext cx="9121497"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rPr>
              <a:t>Task 7</a:t>
            </a:r>
            <a:endParaRPr lang="en-US" sz="4450" b="1" dirty="0"/>
          </a:p>
        </p:txBody>
      </p:sp>
      <p:sp>
        <p:nvSpPr>
          <p:cNvPr id="9" name="Text 1">
            <a:extLst>
              <a:ext uri="{FF2B5EF4-FFF2-40B4-BE49-F238E27FC236}">
                <a16:creationId xmlns:a16="http://schemas.microsoft.com/office/drawing/2014/main" id="{87BE8635-66EA-9D6B-E3BC-F6C9F1F5614A}"/>
              </a:ext>
            </a:extLst>
          </p:cNvPr>
          <p:cNvSpPr/>
          <p:nvPr/>
        </p:nvSpPr>
        <p:spPr>
          <a:xfrm>
            <a:off x="674692" y="1073956"/>
            <a:ext cx="6967459" cy="354330"/>
          </a:xfrm>
          <a:prstGeom prst="rect">
            <a:avLst/>
          </a:prstGeom>
          <a:noFill/>
          <a:ln/>
        </p:spPr>
        <p:txBody>
          <a:bodyPr wrap="none" lIns="0" tIns="0" rIns="0" bIns="0" rtlCol="0" anchor="t"/>
          <a:lstStyle/>
          <a:p>
            <a:pPr>
              <a:lnSpc>
                <a:spcPts val="2750"/>
              </a:lnSpc>
            </a:pPr>
            <a:r>
              <a:rPr lang="en-US" sz="2200" b="1" dirty="0">
                <a:solidFill>
                  <a:srgbClr val="F2F0F4"/>
                </a:solidFill>
                <a:latin typeface="Montserrat" pitchFamily="34" charset="0"/>
              </a:rPr>
              <a:t>Best Product Line by Customer Type (6 Marks)</a:t>
            </a:r>
          </a:p>
        </p:txBody>
      </p:sp>
      <p:sp>
        <p:nvSpPr>
          <p:cNvPr id="10" name="Text 1">
            <a:extLst>
              <a:ext uri="{FF2B5EF4-FFF2-40B4-BE49-F238E27FC236}">
                <a16:creationId xmlns:a16="http://schemas.microsoft.com/office/drawing/2014/main" id="{105B07A1-0098-E5C3-B23D-710E61078967}"/>
              </a:ext>
            </a:extLst>
          </p:cNvPr>
          <p:cNvSpPr/>
          <p:nvPr/>
        </p:nvSpPr>
        <p:spPr>
          <a:xfrm>
            <a:off x="674693" y="1863134"/>
            <a:ext cx="13383215" cy="1694105"/>
          </a:xfrm>
          <a:prstGeom prst="rect">
            <a:avLst/>
          </a:prstGeom>
          <a:noFill/>
          <a:ln/>
        </p:spPr>
        <p:txBody>
          <a:bodyPr wrap="none" lIns="0" tIns="0" rIns="0" bIns="0" rtlCol="0" anchor="t"/>
          <a:lstStyle/>
          <a:p>
            <a:pPr>
              <a:lnSpc>
                <a:spcPts val="2750"/>
              </a:lnSpc>
            </a:pPr>
            <a:r>
              <a:rPr lang="en-US" sz="2200" dirty="0">
                <a:solidFill>
                  <a:srgbClr val="F2F0F4"/>
                </a:solidFill>
                <a:latin typeface="Montserrat" pitchFamily="34" charset="0"/>
              </a:rPr>
              <a:t>Walmart wants to know which product lines are preferred by different customer types</a:t>
            </a:r>
          </a:p>
          <a:p>
            <a:pPr>
              <a:lnSpc>
                <a:spcPts val="2750"/>
              </a:lnSpc>
            </a:pPr>
            <a:r>
              <a:rPr lang="en-US" sz="2200" dirty="0">
                <a:solidFill>
                  <a:srgbClr val="F2F0F4"/>
                </a:solidFill>
                <a:latin typeface="Montserrat" pitchFamily="34" charset="0"/>
              </a:rPr>
              <a:t>(Member vs. Normal).</a:t>
            </a:r>
          </a:p>
        </p:txBody>
      </p:sp>
      <p:pic>
        <p:nvPicPr>
          <p:cNvPr id="6" name="Picture 5">
            <a:extLst>
              <a:ext uri="{FF2B5EF4-FFF2-40B4-BE49-F238E27FC236}">
                <a16:creationId xmlns:a16="http://schemas.microsoft.com/office/drawing/2014/main" id="{48E2B2FE-F18D-24A9-4D83-B75CEDAA93B6}"/>
              </a:ext>
            </a:extLst>
          </p:cNvPr>
          <p:cNvPicPr>
            <a:picLocks noChangeAspect="1"/>
          </p:cNvPicPr>
          <p:nvPr/>
        </p:nvPicPr>
        <p:blipFill>
          <a:blip r:embed="rId5"/>
          <a:stretch>
            <a:fillRect/>
          </a:stretch>
        </p:blipFill>
        <p:spPr>
          <a:xfrm>
            <a:off x="10221863" y="5041299"/>
            <a:ext cx="3338020" cy="2653567"/>
          </a:xfrm>
          <a:prstGeom prst="rect">
            <a:avLst/>
          </a:prstGeom>
        </p:spPr>
      </p:pic>
    </p:spTree>
    <p:extLst>
      <p:ext uri="{BB962C8B-B14F-4D97-AF65-F5344CB8AC3E}">
        <p14:creationId xmlns:p14="http://schemas.microsoft.com/office/powerpoint/2010/main" val="323720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6BA35-D021-7876-EF2D-A67A0807A62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485319A-F064-4235-F1AE-E4893B0B673C}"/>
              </a:ext>
            </a:extLst>
          </p:cNvPr>
          <p:cNvSpPr/>
          <p:nvPr/>
        </p:nvSpPr>
        <p:spPr>
          <a:xfrm>
            <a:off x="2754449" y="1378807"/>
            <a:ext cx="9121497" cy="708779"/>
          </a:xfrm>
          <a:prstGeom prst="rect">
            <a:avLst/>
          </a:prstGeom>
          <a:noFill/>
          <a:ln/>
        </p:spPr>
        <p:txBody>
          <a:bodyPr wrap="none" lIns="0" tIns="0" rIns="0" bIns="0" rtlCol="0" anchor="t"/>
          <a:lstStyle/>
          <a:p>
            <a:pPr marL="0" indent="0" algn="ctr">
              <a:lnSpc>
                <a:spcPts val="5550"/>
              </a:lnSpc>
              <a:buNone/>
            </a:pPr>
            <a:r>
              <a:rPr lang="en-US" sz="4450" b="1" dirty="0">
                <a:solidFill>
                  <a:srgbClr val="F2F0F4"/>
                </a:solidFill>
                <a:latin typeface="Montserrat" pitchFamily="34" charset="0"/>
              </a:rPr>
              <a:t>Task 8</a:t>
            </a:r>
            <a:endParaRPr lang="en-US" sz="4450" b="1" dirty="0"/>
          </a:p>
        </p:txBody>
      </p:sp>
      <p:pic>
        <p:nvPicPr>
          <p:cNvPr id="8" name="Picture 7">
            <a:extLst>
              <a:ext uri="{FF2B5EF4-FFF2-40B4-BE49-F238E27FC236}">
                <a16:creationId xmlns:a16="http://schemas.microsoft.com/office/drawing/2014/main" id="{62EF1945-0AD3-85D6-FFBC-9A757E4644C2}"/>
              </a:ext>
            </a:extLst>
          </p:cNvPr>
          <p:cNvPicPr>
            <a:picLocks noChangeAspect="1"/>
          </p:cNvPicPr>
          <p:nvPr/>
        </p:nvPicPr>
        <p:blipFill>
          <a:blip r:embed="rId3"/>
          <a:stretch>
            <a:fillRect/>
          </a:stretch>
        </p:blipFill>
        <p:spPr>
          <a:xfrm>
            <a:off x="12138042" y="7633824"/>
            <a:ext cx="2399344" cy="546517"/>
          </a:xfrm>
          <a:prstGeom prst="rect">
            <a:avLst/>
          </a:prstGeom>
        </p:spPr>
      </p:pic>
      <p:sp>
        <p:nvSpPr>
          <p:cNvPr id="7" name="Text 1">
            <a:extLst>
              <a:ext uri="{FF2B5EF4-FFF2-40B4-BE49-F238E27FC236}">
                <a16:creationId xmlns:a16="http://schemas.microsoft.com/office/drawing/2014/main" id="{BB82CFE5-6D83-6C75-ACBE-DF621EB99F4A}"/>
              </a:ext>
            </a:extLst>
          </p:cNvPr>
          <p:cNvSpPr/>
          <p:nvPr/>
        </p:nvSpPr>
        <p:spPr>
          <a:xfrm>
            <a:off x="3831469" y="3407425"/>
            <a:ext cx="6967459" cy="354330"/>
          </a:xfrm>
          <a:prstGeom prst="rect">
            <a:avLst/>
          </a:prstGeom>
          <a:noFill/>
          <a:ln/>
        </p:spPr>
        <p:txBody>
          <a:bodyPr wrap="none" lIns="0" tIns="0" rIns="0" bIns="0" rtlCol="0" anchor="t"/>
          <a:lstStyle/>
          <a:p>
            <a:pPr algn="ctr">
              <a:lnSpc>
                <a:spcPts val="2750"/>
              </a:lnSpc>
            </a:pPr>
            <a:r>
              <a:rPr lang="en-IN" sz="2200" b="1" dirty="0">
                <a:solidFill>
                  <a:srgbClr val="F2F0F4"/>
                </a:solidFill>
                <a:latin typeface="Montserrat" pitchFamily="34" charset="0"/>
              </a:rPr>
              <a:t>Identifying Repeat Customers</a:t>
            </a:r>
            <a:endParaRPr lang="en-US" sz="2200" b="1" dirty="0">
              <a:solidFill>
                <a:srgbClr val="F2F0F4"/>
              </a:solidFill>
              <a:latin typeface="Montserrat" pitchFamily="34" charset="0"/>
            </a:endParaRPr>
          </a:p>
        </p:txBody>
      </p:sp>
      <p:sp>
        <p:nvSpPr>
          <p:cNvPr id="9" name="Text 1">
            <a:extLst>
              <a:ext uri="{FF2B5EF4-FFF2-40B4-BE49-F238E27FC236}">
                <a16:creationId xmlns:a16="http://schemas.microsoft.com/office/drawing/2014/main" id="{2E7194BD-F74E-43B4-BF70-AF35A1D13B18}"/>
              </a:ext>
            </a:extLst>
          </p:cNvPr>
          <p:cNvSpPr/>
          <p:nvPr/>
        </p:nvSpPr>
        <p:spPr>
          <a:xfrm>
            <a:off x="623592" y="5146051"/>
            <a:ext cx="13383215" cy="1694105"/>
          </a:xfrm>
          <a:prstGeom prst="rect">
            <a:avLst/>
          </a:prstGeom>
          <a:noFill/>
          <a:ln/>
        </p:spPr>
        <p:txBody>
          <a:bodyPr wrap="none" lIns="0" tIns="0" rIns="0" bIns="0" rtlCol="0" anchor="t"/>
          <a:lstStyle/>
          <a:p>
            <a:pPr algn="ctr">
              <a:lnSpc>
                <a:spcPts val="2750"/>
              </a:lnSpc>
            </a:pPr>
            <a:r>
              <a:rPr lang="en-US" sz="2200" dirty="0">
                <a:solidFill>
                  <a:srgbClr val="F2F0F4"/>
                </a:solidFill>
                <a:latin typeface="Montserrat" pitchFamily="34" charset="0"/>
              </a:rPr>
              <a:t>Walmart needs to identify customers who made repeat purchases within a specific time frame </a:t>
            </a:r>
          </a:p>
          <a:p>
            <a:pPr algn="ctr">
              <a:lnSpc>
                <a:spcPts val="2750"/>
              </a:lnSpc>
            </a:pPr>
            <a:r>
              <a:rPr lang="en-US" sz="2200" dirty="0">
                <a:solidFill>
                  <a:srgbClr val="F2F0F4"/>
                </a:solidFill>
                <a:latin typeface="Montserrat" pitchFamily="34" charset="0"/>
              </a:rPr>
              <a:t>(e.g., within 30 days).</a:t>
            </a:r>
          </a:p>
        </p:txBody>
      </p:sp>
    </p:spTree>
    <p:extLst>
      <p:ext uri="{BB962C8B-B14F-4D97-AF65-F5344CB8AC3E}">
        <p14:creationId xmlns:p14="http://schemas.microsoft.com/office/powerpoint/2010/main" val="28938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D980-08ED-964D-11BA-D2B66E364E86}"/>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22F418B2-EC57-385B-C407-F9E20F89C94E}"/>
              </a:ext>
            </a:extLst>
          </p:cNvPr>
          <p:cNvSpPr/>
          <p:nvPr/>
        </p:nvSpPr>
        <p:spPr>
          <a:xfrm>
            <a:off x="674692" y="758283"/>
            <a:ext cx="9406010" cy="8391736"/>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WITH </a:t>
            </a:r>
            <a:r>
              <a:rPr lang="en-US" sz="1750" dirty="0" err="1">
                <a:solidFill>
                  <a:srgbClr val="DCD7E5"/>
                </a:solidFill>
                <a:latin typeface="Heebo Light" pitchFamily="34" charset="0"/>
                <a:cs typeface="Heebo Light" pitchFamily="34" charset="-120"/>
              </a:rPr>
              <a:t>customer_purchases</a:t>
            </a:r>
            <a:r>
              <a:rPr lang="en-US" sz="1750" dirty="0">
                <a:solidFill>
                  <a:srgbClr val="DCD7E5"/>
                </a:solidFill>
                <a:latin typeface="Heebo Light" pitchFamily="34" charset="0"/>
                <a:cs typeface="Heebo Light" pitchFamily="34" charset="-120"/>
              </a:rPr>
              <a:t> AS</a:t>
            </a:r>
          </a:p>
          <a:p>
            <a:pPr marL="0" indent="0">
              <a:lnSpc>
                <a:spcPts val="2850"/>
              </a:lnSpc>
              <a:buNone/>
            </a:pPr>
            <a:r>
              <a:rPr lang="en-US" sz="1750" dirty="0">
                <a:solidFill>
                  <a:srgbClr val="DCD7E5"/>
                </a:solidFill>
                <a:latin typeface="Heebo Light" pitchFamily="34" charset="0"/>
                <a:cs typeface="Heebo Light" pitchFamily="34" charset="-120"/>
              </a:rPr>
              <a:t> (SELECT `Customer </a:t>
            </a:r>
            <a:r>
              <a:rPr lang="en-US" sz="1750" dirty="0" err="1">
                <a:solidFill>
                  <a:srgbClr val="DCD7E5"/>
                </a:solidFill>
                <a:latin typeface="Heebo Light" pitchFamily="34" charset="0"/>
                <a:cs typeface="Heebo Light" pitchFamily="34" charset="-120"/>
              </a:rPr>
              <a:t>ID`,`Date</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ROW_NUMBER() OVER (PARTITION BY `Customer ID` ORDER BY `Date`) AS </a:t>
            </a:r>
            <a:r>
              <a:rPr lang="en-US" sz="1750" dirty="0" err="1">
                <a:solidFill>
                  <a:srgbClr val="DCD7E5"/>
                </a:solidFill>
                <a:latin typeface="Heebo Light" pitchFamily="34" charset="0"/>
                <a:cs typeface="Heebo Light" pitchFamily="34" charset="-120"/>
              </a:rPr>
              <a:t>purchase_sequence</a:t>
            </a:r>
            <a:r>
              <a:rPr lang="en-US" sz="1750" dirty="0">
                <a:solidFill>
                  <a:srgbClr val="DCD7E5"/>
                </a:solidFill>
                <a:latin typeface="Heebo Light" pitchFamily="34" charset="0"/>
                <a:cs typeface="Heebo Light" pitchFamily="34" charset="-120"/>
              </a:rPr>
              <a:t>    FROM </a:t>
            </a:r>
            <a:r>
              <a:rPr lang="en-US" sz="1750" dirty="0" err="1">
                <a:solidFill>
                  <a:srgbClr val="DCD7E5"/>
                </a:solidFill>
                <a:latin typeface="Heebo Light" pitchFamily="34" charset="0"/>
                <a:cs typeface="Heebo Light" pitchFamily="34" charset="-120"/>
              </a:rPr>
              <a:t>walmartsales</a:t>
            </a:r>
            <a:r>
              <a:rPr lang="en-US" sz="1750" dirty="0">
                <a:solidFill>
                  <a:srgbClr val="DCD7E5"/>
                </a:solidFill>
                <a:latin typeface="Heebo Light" pitchFamily="34" charset="0"/>
                <a:cs typeface="Heebo Light" pitchFamily="34" charset="-120"/>
              </a:rPr>
              <a:t>),</a:t>
            </a:r>
          </a:p>
          <a:p>
            <a:pPr marL="0" indent="0">
              <a:lnSpc>
                <a:spcPts val="2850"/>
              </a:lnSpc>
              <a:buNone/>
            </a:pPr>
            <a:r>
              <a:rPr lang="en-US" sz="1750" dirty="0" err="1">
                <a:solidFill>
                  <a:srgbClr val="DCD7E5"/>
                </a:solidFill>
                <a:latin typeface="Heebo Light" pitchFamily="34" charset="0"/>
                <a:cs typeface="Heebo Light" pitchFamily="34" charset="-120"/>
              </a:rPr>
              <a:t>purchase_intervals</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 SELECT c1.`Customer ID`,c1.`Date` AS purchase_date,c2.`Date` AS </a:t>
            </a:r>
            <a:r>
              <a:rPr lang="en-US" sz="1750" dirty="0" err="1">
                <a:solidFill>
                  <a:srgbClr val="DCD7E5"/>
                </a:solidFill>
                <a:latin typeface="Heebo Light" pitchFamily="34" charset="0"/>
                <a:cs typeface="Heebo Light" pitchFamily="34" charset="-120"/>
              </a:rPr>
              <a:t>next_purchase_date</a:t>
            </a:r>
            <a:r>
              <a:rPr lang="en-US" sz="1750" dirty="0">
                <a:solidFill>
                  <a:srgbClr val="DCD7E5"/>
                </a:solidFill>
                <a:latin typeface="Heebo Light" pitchFamily="34" charset="0"/>
                <a:cs typeface="Heebo Light" pitchFamily="34" charset="-120"/>
              </a:rPr>
              <a:t>,	DATEDIFF(c2.`Date`, c1.`Date`) AS </a:t>
            </a:r>
            <a:r>
              <a:rPr lang="en-US" sz="1750" dirty="0" err="1">
                <a:solidFill>
                  <a:srgbClr val="DCD7E5"/>
                </a:solidFill>
                <a:latin typeface="Heebo Light" pitchFamily="34" charset="0"/>
                <a:cs typeface="Heebo Light" pitchFamily="34" charset="-120"/>
              </a:rPr>
              <a:t>days_between_purchases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customer_purchases</a:t>
            </a:r>
            <a:r>
              <a:rPr lang="en-US" sz="1750" dirty="0">
                <a:solidFill>
                  <a:srgbClr val="DCD7E5"/>
                </a:solidFill>
                <a:latin typeface="Heebo Light" pitchFamily="34" charset="0"/>
                <a:cs typeface="Heebo Light" pitchFamily="34" charset="-120"/>
              </a:rPr>
              <a:t> c1    </a:t>
            </a:r>
          </a:p>
          <a:p>
            <a:pPr marL="0" indent="0">
              <a:lnSpc>
                <a:spcPts val="2850"/>
              </a:lnSpc>
              <a:buNone/>
            </a:pPr>
            <a:r>
              <a:rPr lang="en-US" sz="1750" dirty="0">
                <a:solidFill>
                  <a:srgbClr val="DCD7E5"/>
                </a:solidFill>
                <a:latin typeface="Heebo Light" pitchFamily="34" charset="0"/>
                <a:cs typeface="Heebo Light" pitchFamily="34" charset="-120"/>
              </a:rPr>
              <a:t>INNER JOIN </a:t>
            </a:r>
            <a:r>
              <a:rPr lang="en-US" sz="1750" dirty="0" err="1">
                <a:solidFill>
                  <a:srgbClr val="DCD7E5"/>
                </a:solidFill>
                <a:latin typeface="Heebo Light" pitchFamily="34" charset="0"/>
                <a:cs typeface="Heebo Light" pitchFamily="34" charset="-120"/>
              </a:rPr>
              <a:t>customer_purchases</a:t>
            </a:r>
            <a:r>
              <a:rPr lang="en-US" sz="1750" dirty="0">
                <a:solidFill>
                  <a:srgbClr val="DCD7E5"/>
                </a:solidFill>
                <a:latin typeface="Heebo Light" pitchFamily="34" charset="0"/>
                <a:cs typeface="Heebo Light" pitchFamily="34" charset="-120"/>
              </a:rPr>
              <a:t> c2 ON c1.`Customer ID` = c2.`Customer ID` AND c1.purchase_sequence + 1 = c2.purchase_sequence),</a:t>
            </a:r>
          </a:p>
          <a:p>
            <a:pPr marL="0" indent="0">
              <a:lnSpc>
                <a:spcPts val="2850"/>
              </a:lnSpc>
              <a:buNone/>
            </a:pPr>
            <a:r>
              <a:rPr lang="en-US" sz="1750" dirty="0" err="1">
                <a:solidFill>
                  <a:srgbClr val="DCD7E5"/>
                </a:solidFill>
                <a:latin typeface="Heebo Light" pitchFamily="34" charset="0"/>
                <a:cs typeface="Heebo Light" pitchFamily="34" charset="-120"/>
              </a:rPr>
              <a:t>all_cust_data</a:t>
            </a:r>
            <a:r>
              <a:rPr lang="en-US" sz="1750" dirty="0">
                <a:solidFill>
                  <a:srgbClr val="DCD7E5"/>
                </a:solidFill>
                <a:latin typeface="Heebo Light" pitchFamily="34" charset="0"/>
                <a:cs typeface="Heebo Light" pitchFamily="34" charset="-120"/>
              </a:rPr>
              <a:t> AS</a:t>
            </a:r>
          </a:p>
          <a:p>
            <a:pPr marL="0" indent="0">
              <a:lnSpc>
                <a:spcPts val="2850"/>
              </a:lnSpc>
              <a:buNone/>
            </a:pPr>
            <a:r>
              <a:rPr lang="en-US" sz="1750" dirty="0">
                <a:solidFill>
                  <a:srgbClr val="DCD7E5"/>
                </a:solidFill>
                <a:latin typeface="Heebo Light" pitchFamily="34" charset="0"/>
                <a:cs typeface="Heebo Light" pitchFamily="34" charset="-120"/>
              </a:rPr>
              <a:t> (SELECT `Customer ID`, </a:t>
            </a:r>
            <a:r>
              <a:rPr lang="en-US" sz="1750" dirty="0" err="1">
                <a:solidFill>
                  <a:srgbClr val="DCD7E5"/>
                </a:solidFill>
                <a:latin typeface="Heebo Light" pitchFamily="34" charset="0"/>
                <a:cs typeface="Heebo Light" pitchFamily="34" charset="-120"/>
              </a:rPr>
              <a:t>purchase_date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next_purchase_date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days_between_purchases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purchase_intervals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WHERE </a:t>
            </a:r>
            <a:r>
              <a:rPr lang="en-US" sz="1750" dirty="0" err="1">
                <a:solidFill>
                  <a:srgbClr val="DCD7E5"/>
                </a:solidFill>
                <a:latin typeface="Heebo Light" pitchFamily="34" charset="0"/>
                <a:cs typeface="Heebo Light" pitchFamily="34" charset="-120"/>
              </a:rPr>
              <a:t>days_between_purchases</a:t>
            </a:r>
            <a:r>
              <a:rPr lang="en-US" sz="1750" dirty="0">
                <a:solidFill>
                  <a:srgbClr val="DCD7E5"/>
                </a:solidFill>
                <a:latin typeface="Heebo Light" pitchFamily="34" charset="0"/>
                <a:cs typeface="Heebo Light" pitchFamily="34" charset="-120"/>
              </a:rPr>
              <a:t> &lt;= 30</a:t>
            </a:r>
          </a:p>
          <a:p>
            <a:pPr marL="0" indent="0">
              <a:lnSpc>
                <a:spcPts val="2850"/>
              </a:lnSpc>
              <a:buNone/>
            </a:pPr>
            <a:r>
              <a:rPr lang="en-US" sz="1750" dirty="0">
                <a:solidFill>
                  <a:srgbClr val="DCD7E5"/>
                </a:solidFill>
                <a:latin typeface="Heebo Light" pitchFamily="34" charset="0"/>
                <a:cs typeface="Heebo Light" pitchFamily="34" charset="-120"/>
              </a:rPr>
              <a:t>ORDER BY </a:t>
            </a:r>
            <a:r>
              <a:rPr lang="en-US" sz="1750" dirty="0" err="1">
                <a:solidFill>
                  <a:srgbClr val="DCD7E5"/>
                </a:solidFill>
                <a:latin typeface="Heebo Light" pitchFamily="34" charset="0"/>
                <a:cs typeface="Heebo Light" pitchFamily="34" charset="-120"/>
              </a:rPr>
              <a:t>days_between_purchases</a:t>
            </a:r>
            <a:r>
              <a:rPr lang="en-US" sz="1750" dirty="0">
                <a:solidFill>
                  <a:srgbClr val="DCD7E5"/>
                </a:solidFill>
                <a:latin typeface="Heebo Light" pitchFamily="34" charset="0"/>
                <a:cs typeface="Heebo Light" pitchFamily="34" charset="-120"/>
              </a:rPr>
              <a:t> DESC)</a:t>
            </a:r>
          </a:p>
          <a:p>
            <a:pPr marL="0" indent="0">
              <a:lnSpc>
                <a:spcPts val="2850"/>
              </a:lnSpc>
              <a:buNone/>
            </a:pPr>
            <a:r>
              <a:rPr lang="en-US" sz="1750" dirty="0">
                <a:solidFill>
                  <a:srgbClr val="DCD7E5"/>
                </a:solidFill>
                <a:latin typeface="Heebo Light" pitchFamily="34" charset="0"/>
                <a:cs typeface="Heebo Light" pitchFamily="34" charset="-120"/>
              </a:rPr>
              <a:t>SELECT  `Customer ID`, COUNT(*) AS </a:t>
            </a:r>
            <a:r>
              <a:rPr lang="en-US" sz="1750" dirty="0" err="1">
                <a:solidFill>
                  <a:srgbClr val="DCD7E5"/>
                </a:solidFill>
                <a:latin typeface="Heebo Light" pitchFamily="34" charset="0"/>
                <a:cs typeface="Heebo Light" pitchFamily="34" charset="-120"/>
              </a:rPr>
              <a:t>TotalPurchases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purchase_intervals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WHERE </a:t>
            </a:r>
            <a:r>
              <a:rPr lang="en-US" sz="1750" dirty="0" err="1">
                <a:solidFill>
                  <a:srgbClr val="DCD7E5"/>
                </a:solidFill>
                <a:latin typeface="Heebo Light" pitchFamily="34" charset="0"/>
                <a:cs typeface="Heebo Light" pitchFamily="34" charset="-120"/>
              </a:rPr>
              <a:t>days_between_purchases</a:t>
            </a:r>
            <a:r>
              <a:rPr lang="en-US" sz="1750" dirty="0">
                <a:solidFill>
                  <a:srgbClr val="DCD7E5"/>
                </a:solidFill>
                <a:latin typeface="Heebo Light" pitchFamily="34" charset="0"/>
                <a:cs typeface="Heebo Light" pitchFamily="34" charset="-120"/>
              </a:rPr>
              <a:t> &gt; 0</a:t>
            </a:r>
          </a:p>
          <a:p>
            <a:pPr marL="0" indent="0">
              <a:lnSpc>
                <a:spcPts val="2850"/>
              </a:lnSpc>
              <a:buNone/>
            </a:pPr>
            <a:r>
              <a:rPr lang="en-US" sz="1750" dirty="0">
                <a:solidFill>
                  <a:srgbClr val="DCD7E5"/>
                </a:solidFill>
                <a:latin typeface="Heebo Light" pitchFamily="34" charset="0"/>
                <a:cs typeface="Heebo Light" pitchFamily="34" charset="-120"/>
              </a:rPr>
              <a:t>GROUP BY `Customer ID`</a:t>
            </a:r>
          </a:p>
          <a:p>
            <a:pPr marL="0" indent="0">
              <a:lnSpc>
                <a:spcPts val="2850"/>
              </a:lnSpc>
              <a:buNone/>
            </a:pPr>
            <a:r>
              <a:rPr lang="en-US" sz="1750" dirty="0">
                <a:solidFill>
                  <a:srgbClr val="DCD7E5"/>
                </a:solidFill>
                <a:latin typeface="Heebo Light" pitchFamily="34" charset="0"/>
                <a:cs typeface="Heebo Light" pitchFamily="34" charset="-120"/>
              </a:rPr>
              <a:t>ORDER BY COUNT(*) DESC;</a:t>
            </a:r>
          </a:p>
        </p:txBody>
      </p:sp>
      <p:sp>
        <p:nvSpPr>
          <p:cNvPr id="5" name="Text 3">
            <a:extLst>
              <a:ext uri="{FF2B5EF4-FFF2-40B4-BE49-F238E27FC236}">
                <a16:creationId xmlns:a16="http://schemas.microsoft.com/office/drawing/2014/main" id="{5FAE279A-C8D3-1F8C-9DDB-F998FFBA68F9}"/>
              </a:ext>
            </a:extLst>
          </p:cNvPr>
          <p:cNvSpPr/>
          <p:nvPr/>
        </p:nvSpPr>
        <p:spPr>
          <a:xfrm>
            <a:off x="674692" y="214381"/>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AE40C385-F78F-1CA2-F93B-0DEF20D63F7D}"/>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6" name="Picture 5">
            <a:extLst>
              <a:ext uri="{FF2B5EF4-FFF2-40B4-BE49-F238E27FC236}">
                <a16:creationId xmlns:a16="http://schemas.microsoft.com/office/drawing/2014/main" id="{574DCB1F-69AA-6E30-C13E-2379E1A3EF84}"/>
              </a:ext>
            </a:extLst>
          </p:cNvPr>
          <p:cNvPicPr>
            <a:picLocks noChangeAspect="1"/>
          </p:cNvPicPr>
          <p:nvPr/>
        </p:nvPicPr>
        <p:blipFill>
          <a:blip r:embed="rId4"/>
          <a:stretch>
            <a:fillRect/>
          </a:stretch>
        </p:blipFill>
        <p:spPr>
          <a:xfrm>
            <a:off x="10302914" y="1804217"/>
            <a:ext cx="3234666" cy="3004968"/>
          </a:xfrm>
          <a:prstGeom prst="rect">
            <a:avLst/>
          </a:prstGeom>
        </p:spPr>
      </p:pic>
      <p:pic>
        <p:nvPicPr>
          <p:cNvPr id="3" name="Picture 2">
            <a:extLst>
              <a:ext uri="{FF2B5EF4-FFF2-40B4-BE49-F238E27FC236}">
                <a16:creationId xmlns:a16="http://schemas.microsoft.com/office/drawing/2014/main" id="{387146DC-5878-9AC8-D02A-2C2EACBE1E08}"/>
              </a:ext>
            </a:extLst>
          </p:cNvPr>
          <p:cNvPicPr>
            <a:picLocks noChangeAspect="1"/>
          </p:cNvPicPr>
          <p:nvPr/>
        </p:nvPicPr>
        <p:blipFill>
          <a:blip r:embed="rId5"/>
          <a:stretch>
            <a:fillRect/>
          </a:stretch>
        </p:blipFill>
        <p:spPr>
          <a:xfrm>
            <a:off x="9331241" y="5293195"/>
            <a:ext cx="4442845" cy="2613887"/>
          </a:xfrm>
          <a:prstGeom prst="rect">
            <a:avLst/>
          </a:prstGeom>
        </p:spPr>
      </p:pic>
    </p:spTree>
    <p:extLst>
      <p:ext uri="{BB962C8B-B14F-4D97-AF65-F5344CB8AC3E}">
        <p14:creationId xmlns:p14="http://schemas.microsoft.com/office/powerpoint/2010/main" val="3682152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620AD-4CE1-5CFC-3CFD-C3EA9EB677C6}"/>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BD598ABA-D86F-7E7B-8D11-F7A4741168E2}"/>
              </a:ext>
            </a:extLst>
          </p:cNvPr>
          <p:cNvSpPr/>
          <p:nvPr/>
        </p:nvSpPr>
        <p:spPr>
          <a:xfrm>
            <a:off x="674692" y="4638906"/>
            <a:ext cx="6941591" cy="4444204"/>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SELECT `Customer ID` AS </a:t>
            </a:r>
            <a:r>
              <a:rPr lang="en-US" sz="1750" dirty="0" err="1">
                <a:solidFill>
                  <a:srgbClr val="DCD7E5"/>
                </a:solidFill>
                <a:latin typeface="Heebo Light" pitchFamily="34" charset="0"/>
                <a:cs typeface="Heebo Light" pitchFamily="34" charset="-120"/>
              </a:rPr>
              <a:t>custid</a:t>
            </a:r>
            <a:r>
              <a:rPr lang="en-US" sz="1750" dirty="0">
                <a:solidFill>
                  <a:srgbClr val="DCD7E5"/>
                </a:solidFill>
                <a:latin typeface="Heebo Light" pitchFamily="34" charset="0"/>
                <a:cs typeface="Heebo Light" pitchFamily="34" charset="-120"/>
              </a:rPr>
              <a:t>, ROUND(SUM(Total),2) AS </a:t>
            </a:r>
            <a:r>
              <a:rPr lang="en-US" sz="1750" dirty="0" err="1">
                <a:solidFill>
                  <a:srgbClr val="DCD7E5"/>
                </a:solidFill>
                <a:latin typeface="Heebo Light" pitchFamily="34" charset="0"/>
                <a:cs typeface="Heebo Light" pitchFamily="34" charset="-120"/>
              </a:rPr>
              <a:t>Totalsales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walmartsales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GROUP BY `Customer ID`</a:t>
            </a:r>
          </a:p>
          <a:p>
            <a:pPr marL="0" indent="0">
              <a:lnSpc>
                <a:spcPts val="2850"/>
              </a:lnSpc>
              <a:buNone/>
            </a:pPr>
            <a:r>
              <a:rPr lang="en-US" sz="1750" dirty="0">
                <a:solidFill>
                  <a:srgbClr val="DCD7E5"/>
                </a:solidFill>
                <a:latin typeface="Heebo Light" pitchFamily="34" charset="0"/>
                <a:cs typeface="Heebo Light" pitchFamily="34" charset="-120"/>
              </a:rPr>
              <a:t>ORDER BY </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DESCLIMIT 5;</a:t>
            </a:r>
          </a:p>
        </p:txBody>
      </p:sp>
      <p:sp>
        <p:nvSpPr>
          <p:cNvPr id="5" name="Text 3">
            <a:extLst>
              <a:ext uri="{FF2B5EF4-FFF2-40B4-BE49-F238E27FC236}">
                <a16:creationId xmlns:a16="http://schemas.microsoft.com/office/drawing/2014/main" id="{D7C09AE9-7AEB-4556-DB6A-22014E51A199}"/>
              </a:ext>
            </a:extLst>
          </p:cNvPr>
          <p:cNvSpPr/>
          <p:nvPr/>
        </p:nvSpPr>
        <p:spPr>
          <a:xfrm>
            <a:off x="674692" y="3849679"/>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73FA4DE3-B55C-6FCE-70A0-13054A6E3104}"/>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6" name="Picture 5">
            <a:extLst>
              <a:ext uri="{FF2B5EF4-FFF2-40B4-BE49-F238E27FC236}">
                <a16:creationId xmlns:a16="http://schemas.microsoft.com/office/drawing/2014/main" id="{D182D1C0-32B6-3761-0AAC-D85F1AE54DAD}"/>
              </a:ext>
            </a:extLst>
          </p:cNvPr>
          <p:cNvPicPr>
            <a:picLocks noChangeAspect="1"/>
          </p:cNvPicPr>
          <p:nvPr/>
        </p:nvPicPr>
        <p:blipFill>
          <a:blip r:embed="rId4"/>
          <a:srcRect/>
          <a:stretch/>
        </p:blipFill>
        <p:spPr>
          <a:xfrm>
            <a:off x="10436729" y="4631501"/>
            <a:ext cx="3234666" cy="2970611"/>
          </a:xfrm>
          <a:prstGeom prst="rect">
            <a:avLst/>
          </a:prstGeom>
        </p:spPr>
      </p:pic>
      <p:sp>
        <p:nvSpPr>
          <p:cNvPr id="2" name="Text 0">
            <a:extLst>
              <a:ext uri="{FF2B5EF4-FFF2-40B4-BE49-F238E27FC236}">
                <a16:creationId xmlns:a16="http://schemas.microsoft.com/office/drawing/2014/main" id="{E61C4D37-36C8-124A-546B-59CB4B54A8E7}"/>
              </a:ext>
            </a:extLst>
          </p:cNvPr>
          <p:cNvSpPr/>
          <p:nvPr/>
        </p:nvSpPr>
        <p:spPr>
          <a:xfrm>
            <a:off x="674692" y="335051"/>
            <a:ext cx="9121497"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rPr>
              <a:t>Task 9</a:t>
            </a:r>
            <a:endParaRPr lang="en-US" sz="4450" b="1" dirty="0"/>
          </a:p>
        </p:txBody>
      </p:sp>
      <p:sp>
        <p:nvSpPr>
          <p:cNvPr id="7" name="Text 1">
            <a:extLst>
              <a:ext uri="{FF2B5EF4-FFF2-40B4-BE49-F238E27FC236}">
                <a16:creationId xmlns:a16="http://schemas.microsoft.com/office/drawing/2014/main" id="{0E59AE4C-EE90-0E06-3EAF-B9B43398B127}"/>
              </a:ext>
            </a:extLst>
          </p:cNvPr>
          <p:cNvSpPr/>
          <p:nvPr/>
        </p:nvSpPr>
        <p:spPr>
          <a:xfrm>
            <a:off x="674692" y="1478727"/>
            <a:ext cx="6967459" cy="354330"/>
          </a:xfrm>
          <a:prstGeom prst="rect">
            <a:avLst/>
          </a:prstGeom>
          <a:noFill/>
          <a:ln/>
        </p:spPr>
        <p:txBody>
          <a:bodyPr wrap="none" lIns="0" tIns="0" rIns="0" bIns="0" rtlCol="0" anchor="t"/>
          <a:lstStyle/>
          <a:p>
            <a:pPr>
              <a:lnSpc>
                <a:spcPts val="2750"/>
              </a:lnSpc>
            </a:pPr>
            <a:r>
              <a:rPr lang="en-US" sz="2200" b="1" dirty="0">
                <a:solidFill>
                  <a:srgbClr val="F2F0F4"/>
                </a:solidFill>
                <a:latin typeface="Montserrat" pitchFamily="34" charset="0"/>
              </a:rPr>
              <a:t>Finding Top 5 Customers by Sales Volume</a:t>
            </a:r>
          </a:p>
        </p:txBody>
      </p:sp>
      <p:sp>
        <p:nvSpPr>
          <p:cNvPr id="9" name="Text 1">
            <a:extLst>
              <a:ext uri="{FF2B5EF4-FFF2-40B4-BE49-F238E27FC236}">
                <a16:creationId xmlns:a16="http://schemas.microsoft.com/office/drawing/2014/main" id="{C6F2D9FE-4EB5-FD34-C8C7-61E5BDAB7531}"/>
              </a:ext>
            </a:extLst>
          </p:cNvPr>
          <p:cNvSpPr/>
          <p:nvPr/>
        </p:nvSpPr>
        <p:spPr>
          <a:xfrm>
            <a:off x="623592" y="2719947"/>
            <a:ext cx="13383215" cy="1694105"/>
          </a:xfrm>
          <a:prstGeom prst="rect">
            <a:avLst/>
          </a:prstGeom>
          <a:noFill/>
          <a:ln/>
        </p:spPr>
        <p:txBody>
          <a:bodyPr wrap="none" lIns="0" tIns="0" rIns="0" bIns="0" rtlCol="0" anchor="t"/>
          <a:lstStyle/>
          <a:p>
            <a:pPr>
              <a:lnSpc>
                <a:spcPts val="2750"/>
              </a:lnSpc>
            </a:pPr>
            <a:r>
              <a:rPr lang="en-US" sz="2200" dirty="0">
                <a:solidFill>
                  <a:srgbClr val="F2F0F4"/>
                </a:solidFill>
                <a:latin typeface="Montserrat" pitchFamily="34" charset="0"/>
              </a:rPr>
              <a:t>Walmart wants to reward its top 5 customers who have generated the most sales Revenue</a:t>
            </a:r>
          </a:p>
        </p:txBody>
      </p:sp>
      <p:pic>
        <p:nvPicPr>
          <p:cNvPr id="10" name="Picture 9">
            <a:extLst>
              <a:ext uri="{FF2B5EF4-FFF2-40B4-BE49-F238E27FC236}">
                <a16:creationId xmlns:a16="http://schemas.microsoft.com/office/drawing/2014/main" id="{8AD51D22-A607-3121-E9C8-A5CBEAD80C0C}"/>
              </a:ext>
            </a:extLst>
          </p:cNvPr>
          <p:cNvPicPr>
            <a:picLocks noChangeAspect="1"/>
          </p:cNvPicPr>
          <p:nvPr/>
        </p:nvPicPr>
        <p:blipFill>
          <a:blip r:embed="rId5"/>
          <a:stretch>
            <a:fillRect/>
          </a:stretch>
        </p:blipFill>
        <p:spPr>
          <a:xfrm>
            <a:off x="9907701" y="281803"/>
            <a:ext cx="3763694" cy="2341854"/>
          </a:xfrm>
          <a:prstGeom prst="rect">
            <a:avLst/>
          </a:prstGeom>
        </p:spPr>
      </p:pic>
    </p:spTree>
    <p:extLst>
      <p:ext uri="{BB962C8B-B14F-4D97-AF65-F5344CB8AC3E}">
        <p14:creationId xmlns:p14="http://schemas.microsoft.com/office/powerpoint/2010/main" val="416643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1225C-CAEC-D7AB-5122-0ED90BEB9592}"/>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2CC5AC0E-D072-9100-ECDD-CC357A28D5B6}"/>
              </a:ext>
            </a:extLst>
          </p:cNvPr>
          <p:cNvSpPr/>
          <p:nvPr/>
        </p:nvSpPr>
        <p:spPr>
          <a:xfrm>
            <a:off x="674692" y="5389472"/>
            <a:ext cx="9406010" cy="5035219"/>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SELECT DAYNAME(Date) as Day, ROUND(SUM(Total),2) AS Total</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walmartsales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GROUP BY DAYNAME(Date)</a:t>
            </a:r>
          </a:p>
          <a:p>
            <a:pPr marL="0" indent="0">
              <a:lnSpc>
                <a:spcPts val="2850"/>
              </a:lnSpc>
              <a:buNone/>
            </a:pPr>
            <a:r>
              <a:rPr lang="en-US" sz="1750" dirty="0">
                <a:solidFill>
                  <a:srgbClr val="DCD7E5"/>
                </a:solidFill>
                <a:latin typeface="Heebo Light" pitchFamily="34" charset="0"/>
                <a:cs typeface="Heebo Light" pitchFamily="34" charset="-120"/>
              </a:rPr>
              <a:t>ORDER BY Total DESC;</a:t>
            </a:r>
          </a:p>
        </p:txBody>
      </p:sp>
      <p:sp>
        <p:nvSpPr>
          <p:cNvPr id="5" name="Text 3">
            <a:extLst>
              <a:ext uri="{FF2B5EF4-FFF2-40B4-BE49-F238E27FC236}">
                <a16:creationId xmlns:a16="http://schemas.microsoft.com/office/drawing/2014/main" id="{153111E8-253D-7639-8D70-01B043970CAA}"/>
              </a:ext>
            </a:extLst>
          </p:cNvPr>
          <p:cNvSpPr/>
          <p:nvPr/>
        </p:nvSpPr>
        <p:spPr>
          <a:xfrm>
            <a:off x="674692" y="4340332"/>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8FD71CB9-07B2-C01A-BE0C-51D0C2331739}"/>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6" name="Picture 5">
            <a:extLst>
              <a:ext uri="{FF2B5EF4-FFF2-40B4-BE49-F238E27FC236}">
                <a16:creationId xmlns:a16="http://schemas.microsoft.com/office/drawing/2014/main" id="{D0576E6B-271A-C8E7-8A76-6CA9248F0AFF}"/>
              </a:ext>
            </a:extLst>
          </p:cNvPr>
          <p:cNvPicPr>
            <a:picLocks noChangeAspect="1"/>
          </p:cNvPicPr>
          <p:nvPr/>
        </p:nvPicPr>
        <p:blipFill>
          <a:blip r:embed="rId4"/>
          <a:srcRect/>
          <a:stretch/>
        </p:blipFill>
        <p:spPr>
          <a:xfrm>
            <a:off x="10651379" y="4340332"/>
            <a:ext cx="3162204" cy="3004968"/>
          </a:xfrm>
          <a:prstGeom prst="rect">
            <a:avLst/>
          </a:prstGeom>
        </p:spPr>
      </p:pic>
      <p:sp>
        <p:nvSpPr>
          <p:cNvPr id="2" name="Text 0">
            <a:extLst>
              <a:ext uri="{FF2B5EF4-FFF2-40B4-BE49-F238E27FC236}">
                <a16:creationId xmlns:a16="http://schemas.microsoft.com/office/drawing/2014/main" id="{86A53845-394D-55E1-0810-D32954761940}"/>
              </a:ext>
            </a:extLst>
          </p:cNvPr>
          <p:cNvSpPr/>
          <p:nvPr/>
        </p:nvSpPr>
        <p:spPr>
          <a:xfrm>
            <a:off x="674692" y="493617"/>
            <a:ext cx="9121497"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rPr>
              <a:t>Task 10</a:t>
            </a:r>
            <a:endParaRPr lang="en-US" sz="4450" b="1" dirty="0"/>
          </a:p>
        </p:txBody>
      </p:sp>
      <p:sp>
        <p:nvSpPr>
          <p:cNvPr id="7" name="Text 1">
            <a:extLst>
              <a:ext uri="{FF2B5EF4-FFF2-40B4-BE49-F238E27FC236}">
                <a16:creationId xmlns:a16="http://schemas.microsoft.com/office/drawing/2014/main" id="{1C9910B6-6E15-3A37-0A04-ABC5D0407AE0}"/>
              </a:ext>
            </a:extLst>
          </p:cNvPr>
          <p:cNvSpPr/>
          <p:nvPr/>
        </p:nvSpPr>
        <p:spPr>
          <a:xfrm>
            <a:off x="674692" y="1772018"/>
            <a:ext cx="6967459" cy="354330"/>
          </a:xfrm>
          <a:prstGeom prst="rect">
            <a:avLst/>
          </a:prstGeom>
          <a:noFill/>
          <a:ln/>
        </p:spPr>
        <p:txBody>
          <a:bodyPr wrap="none" lIns="0" tIns="0" rIns="0" bIns="0" rtlCol="0" anchor="t"/>
          <a:lstStyle/>
          <a:p>
            <a:pPr>
              <a:lnSpc>
                <a:spcPts val="2750"/>
              </a:lnSpc>
            </a:pPr>
            <a:r>
              <a:rPr lang="en-US" sz="2200" b="1" dirty="0">
                <a:solidFill>
                  <a:srgbClr val="F2F0F4"/>
                </a:solidFill>
                <a:latin typeface="Montserrat" pitchFamily="34" charset="0"/>
              </a:rPr>
              <a:t>Analyzing Sales Trends by Day of the Week</a:t>
            </a:r>
          </a:p>
        </p:txBody>
      </p:sp>
      <p:sp>
        <p:nvSpPr>
          <p:cNvPr id="9" name="Text 1">
            <a:extLst>
              <a:ext uri="{FF2B5EF4-FFF2-40B4-BE49-F238E27FC236}">
                <a16:creationId xmlns:a16="http://schemas.microsoft.com/office/drawing/2014/main" id="{62A0B16A-EADC-3C69-24ED-CB4EBE87CD48}"/>
              </a:ext>
            </a:extLst>
          </p:cNvPr>
          <p:cNvSpPr/>
          <p:nvPr/>
        </p:nvSpPr>
        <p:spPr>
          <a:xfrm>
            <a:off x="674692" y="2798469"/>
            <a:ext cx="13383215" cy="1694105"/>
          </a:xfrm>
          <a:prstGeom prst="rect">
            <a:avLst/>
          </a:prstGeom>
          <a:noFill/>
          <a:ln/>
        </p:spPr>
        <p:txBody>
          <a:bodyPr wrap="none" lIns="0" tIns="0" rIns="0" bIns="0" rtlCol="0" anchor="t"/>
          <a:lstStyle/>
          <a:p>
            <a:pPr>
              <a:lnSpc>
                <a:spcPts val="2750"/>
              </a:lnSpc>
            </a:pPr>
            <a:r>
              <a:rPr lang="en-US" sz="2200" dirty="0">
                <a:solidFill>
                  <a:srgbClr val="F2F0F4"/>
                </a:solidFill>
                <a:latin typeface="Montserrat" pitchFamily="34" charset="0"/>
              </a:rPr>
              <a:t>Walmart wants to analyze the sales patterns to determine which day of the week brings the </a:t>
            </a:r>
          </a:p>
          <a:p>
            <a:pPr>
              <a:lnSpc>
                <a:spcPts val="2750"/>
              </a:lnSpc>
            </a:pPr>
            <a:r>
              <a:rPr lang="en-US" sz="2200" dirty="0">
                <a:solidFill>
                  <a:srgbClr val="F2F0F4"/>
                </a:solidFill>
                <a:latin typeface="Montserrat" pitchFamily="34" charset="0"/>
              </a:rPr>
              <a:t>highest sales</a:t>
            </a:r>
            <a:r>
              <a:rPr lang="en-US" sz="2400" dirty="0">
                <a:solidFill>
                  <a:srgbClr val="F2F0F4"/>
                </a:solidFill>
                <a:latin typeface="Montserrat" pitchFamily="34" charset="0"/>
              </a:rPr>
              <a:t>.</a:t>
            </a:r>
            <a:endParaRPr lang="en-US" sz="2200" dirty="0">
              <a:solidFill>
                <a:srgbClr val="F2F0F4"/>
              </a:solidFill>
              <a:latin typeface="Montserrat" pitchFamily="34" charset="0"/>
            </a:endParaRPr>
          </a:p>
        </p:txBody>
      </p:sp>
      <p:pic>
        <p:nvPicPr>
          <p:cNvPr id="10" name="Picture 9">
            <a:extLst>
              <a:ext uri="{FF2B5EF4-FFF2-40B4-BE49-F238E27FC236}">
                <a16:creationId xmlns:a16="http://schemas.microsoft.com/office/drawing/2014/main" id="{64DA0236-5ED0-7C3A-4F1E-0F115EDC5592}"/>
              </a:ext>
            </a:extLst>
          </p:cNvPr>
          <p:cNvPicPr>
            <a:picLocks noChangeAspect="1"/>
          </p:cNvPicPr>
          <p:nvPr/>
        </p:nvPicPr>
        <p:blipFill>
          <a:blip r:embed="rId5"/>
          <a:stretch>
            <a:fillRect/>
          </a:stretch>
        </p:blipFill>
        <p:spPr>
          <a:xfrm>
            <a:off x="9002600" y="492591"/>
            <a:ext cx="5055307" cy="2211154"/>
          </a:xfrm>
          <a:prstGeom prst="rect">
            <a:avLst/>
          </a:prstGeom>
        </p:spPr>
      </p:pic>
    </p:spTree>
    <p:extLst>
      <p:ext uri="{BB962C8B-B14F-4D97-AF65-F5344CB8AC3E}">
        <p14:creationId xmlns:p14="http://schemas.microsoft.com/office/powerpoint/2010/main" val="1449345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4479905" y="5234529"/>
            <a:ext cx="5670590" cy="708779"/>
          </a:xfrm>
          <a:prstGeom prst="rect">
            <a:avLst/>
          </a:prstGeom>
          <a:noFill/>
          <a:ln/>
        </p:spPr>
        <p:txBody>
          <a:bodyPr wrap="none" lIns="0" tIns="0" rIns="0" bIns="0" rtlCol="0" anchor="t"/>
          <a:lstStyle/>
          <a:p>
            <a:pPr marL="0" indent="0" algn="ctr">
              <a:lnSpc>
                <a:spcPts val="5550"/>
              </a:lnSpc>
              <a:buNone/>
            </a:pPr>
            <a:r>
              <a:rPr lang="en-US" sz="6600" b="1" dirty="0">
                <a:solidFill>
                  <a:srgbClr val="F2F0F4"/>
                </a:solidFill>
                <a:latin typeface="Montserrat" pitchFamily="34" charset="0"/>
              </a:rPr>
              <a:t>Key Findings</a:t>
            </a:r>
            <a:endParaRPr lang="en-US" sz="6600" b="1" dirty="0"/>
          </a:p>
        </p:txBody>
      </p:sp>
      <p:pic>
        <p:nvPicPr>
          <p:cNvPr id="13" name="Picture 12">
            <a:extLst>
              <a:ext uri="{FF2B5EF4-FFF2-40B4-BE49-F238E27FC236}">
                <a16:creationId xmlns:a16="http://schemas.microsoft.com/office/drawing/2014/main" id="{D6298826-012A-144F-790C-7C3C39F0480E}"/>
              </a:ext>
            </a:extLst>
          </p:cNvPr>
          <p:cNvPicPr>
            <a:picLocks noChangeAspect="1"/>
          </p:cNvPicPr>
          <p:nvPr/>
        </p:nvPicPr>
        <p:blipFill>
          <a:blip r:embed="rId4"/>
          <a:stretch>
            <a:fillRect/>
          </a:stretch>
        </p:blipFill>
        <p:spPr>
          <a:xfrm>
            <a:off x="12138042" y="7633824"/>
            <a:ext cx="2399344" cy="5465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48007"/>
            <a:ext cx="9121497"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Introduction and Problem Statement Overview</a:t>
            </a:r>
            <a:endParaRPr lang="en-US" sz="4450" dirty="0"/>
          </a:p>
        </p:txBody>
      </p:sp>
      <p:sp>
        <p:nvSpPr>
          <p:cNvPr id="3" name="Text 1"/>
          <p:cNvSpPr/>
          <p:nvPr/>
        </p:nvSpPr>
        <p:spPr>
          <a:xfrm>
            <a:off x="793790" y="2245481"/>
            <a:ext cx="5908093" cy="354330"/>
          </a:xfrm>
          <a:prstGeom prst="rect">
            <a:avLst/>
          </a:prstGeom>
          <a:noFill/>
          <a:ln/>
        </p:spPr>
        <p:txBody>
          <a:bodyPr wrap="none" lIns="0" tIns="0" rIns="0" bIns="0" rtlCol="0" anchor="t"/>
          <a:lstStyle/>
          <a:p>
            <a:pPr marL="0" indent="0" algn="ctr">
              <a:lnSpc>
                <a:spcPts val="2750"/>
              </a:lnSpc>
              <a:buNone/>
            </a:pPr>
            <a:r>
              <a:rPr lang="en-US" sz="2200" dirty="0">
                <a:solidFill>
                  <a:srgbClr val="F2F0F4"/>
                </a:solidFill>
                <a:latin typeface="Montserrat" pitchFamily="34" charset="0"/>
              </a:rPr>
              <a:t>Introduction</a:t>
            </a:r>
            <a:endParaRPr lang="en-US" sz="2200" dirty="0"/>
          </a:p>
        </p:txBody>
      </p:sp>
      <p:sp>
        <p:nvSpPr>
          <p:cNvPr id="4" name="Text 2"/>
          <p:cNvSpPr/>
          <p:nvPr/>
        </p:nvSpPr>
        <p:spPr>
          <a:xfrm>
            <a:off x="793790" y="2925603"/>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This project utilizes advanced MySQL techniques to analyze Walmart's transaction data, exploring sales performance, customer behavior, and product trends. The goal is to uncover actionable insights to optimize sales strategies and enhance operational efficiency.</a:t>
            </a:r>
          </a:p>
        </p:txBody>
      </p:sp>
      <p:sp>
        <p:nvSpPr>
          <p:cNvPr id="5" name="Text 3"/>
          <p:cNvSpPr/>
          <p:nvPr/>
        </p:nvSpPr>
        <p:spPr>
          <a:xfrm>
            <a:off x="7599521" y="2245481"/>
            <a:ext cx="6244709" cy="354330"/>
          </a:xfrm>
          <a:prstGeom prst="rect">
            <a:avLst/>
          </a:prstGeom>
          <a:noFill/>
          <a:ln/>
        </p:spPr>
        <p:txBody>
          <a:bodyPr wrap="none" lIns="0" tIns="0" rIns="0" bIns="0" rtlCol="0" anchor="t"/>
          <a:lstStyle/>
          <a:p>
            <a:pPr marL="0" indent="0" algn="ctr">
              <a:lnSpc>
                <a:spcPts val="2750"/>
              </a:lnSpc>
              <a:buNone/>
            </a:pPr>
            <a:r>
              <a:rPr lang="en-US" sz="2200" dirty="0">
                <a:solidFill>
                  <a:srgbClr val="F2F0F4"/>
                </a:solidFill>
                <a:latin typeface="Montserrat" pitchFamily="34" charset="0"/>
                <a:ea typeface="Montserrat" pitchFamily="34" charset="-122"/>
                <a:cs typeface="Montserrat" pitchFamily="34" charset="-120"/>
              </a:rPr>
              <a:t>Problem Statement</a:t>
            </a:r>
            <a:endParaRPr lang="en-US" sz="2200" dirty="0"/>
          </a:p>
        </p:txBody>
      </p:sp>
      <p:sp>
        <p:nvSpPr>
          <p:cNvPr id="6" name="Text 4"/>
          <p:cNvSpPr/>
          <p:nvPr/>
        </p:nvSpPr>
        <p:spPr>
          <a:xfrm>
            <a:off x="7591901" y="2909611"/>
            <a:ext cx="6244709" cy="725805"/>
          </a:xfrm>
          <a:prstGeom prst="rect">
            <a:avLst/>
          </a:prstGeom>
          <a:noFill/>
          <a:ln/>
        </p:spPr>
        <p:txBody>
          <a:bodyPr wrap="square" lIns="0" tIns="0" rIns="0" bIns="0" rtlCol="0" anchor="t"/>
          <a:lstStyle/>
          <a:p>
            <a:pPr>
              <a:lnSpc>
                <a:spcPts val="2850"/>
              </a:lnSpc>
            </a:pPr>
            <a:r>
              <a:rPr lang="en-US" sz="1750" dirty="0">
                <a:solidFill>
                  <a:srgbClr val="DCD7E5"/>
                </a:solidFill>
                <a:latin typeface="Heebo Light" pitchFamily="34" charset="0"/>
                <a:cs typeface="Heebo Light" pitchFamily="34" charset="-120"/>
              </a:rPr>
              <a:t>Walmart aims to optimize sales strategies by analyzing historical transaction data across branches, customer types, payment methods, and product lines. Advanced MySQL queries will address key challenges in sales performance, customer segmentation, and product trends.</a:t>
            </a:r>
          </a:p>
        </p:txBody>
      </p:sp>
      <p:pic>
        <p:nvPicPr>
          <p:cNvPr id="8" name="Picture 7">
            <a:extLst>
              <a:ext uri="{FF2B5EF4-FFF2-40B4-BE49-F238E27FC236}">
                <a16:creationId xmlns:a16="http://schemas.microsoft.com/office/drawing/2014/main" id="{71070FAA-D1A9-D66C-8A46-BCA8A76B79E7}"/>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26" name="Picture 25">
            <a:extLst>
              <a:ext uri="{FF2B5EF4-FFF2-40B4-BE49-F238E27FC236}">
                <a16:creationId xmlns:a16="http://schemas.microsoft.com/office/drawing/2014/main" id="{B3C099E0-2CE3-8579-95BE-8D11BD9F2A19}"/>
              </a:ext>
            </a:extLst>
          </p:cNvPr>
          <p:cNvPicPr>
            <a:picLocks noChangeAspect="1"/>
          </p:cNvPicPr>
          <p:nvPr/>
        </p:nvPicPr>
        <p:blipFill>
          <a:blip r:embed="rId4"/>
          <a:stretch>
            <a:fillRect/>
          </a:stretch>
        </p:blipFill>
        <p:spPr>
          <a:xfrm>
            <a:off x="9761737" y="4072030"/>
            <a:ext cx="4868663" cy="4404981"/>
          </a:xfrm>
          <a:prstGeom prst="rect">
            <a:avLst/>
          </a:prstGeom>
        </p:spPr>
      </p:pic>
      <p:pic>
        <p:nvPicPr>
          <p:cNvPr id="28" name="Picture 27">
            <a:extLst>
              <a:ext uri="{FF2B5EF4-FFF2-40B4-BE49-F238E27FC236}">
                <a16:creationId xmlns:a16="http://schemas.microsoft.com/office/drawing/2014/main" id="{8A18760F-BB98-B945-6D1A-AC1A133EB3A7}"/>
              </a:ext>
            </a:extLst>
          </p:cNvPr>
          <p:cNvPicPr>
            <a:picLocks noChangeAspect="1"/>
          </p:cNvPicPr>
          <p:nvPr/>
        </p:nvPicPr>
        <p:blipFill>
          <a:blip r:embed="rId5"/>
          <a:stretch>
            <a:fillRect/>
          </a:stretch>
        </p:blipFill>
        <p:spPr>
          <a:xfrm>
            <a:off x="1761892" y="5650876"/>
            <a:ext cx="2828605" cy="19842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7C9E9-E8B0-C429-B6E7-9C9ED7ECE6C0}"/>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D3D96BF3-4DE6-B0BD-71AE-CFA8520EE481}"/>
              </a:ext>
            </a:extLst>
          </p:cNvPr>
          <p:cNvSpPr/>
          <p:nvPr/>
        </p:nvSpPr>
        <p:spPr>
          <a:xfrm>
            <a:off x="674692" y="1092820"/>
            <a:ext cx="9406010" cy="8391736"/>
          </a:xfrm>
          <a:prstGeom prst="rect">
            <a:avLst/>
          </a:prstGeom>
          <a:noFill/>
          <a:ln/>
        </p:spPr>
        <p:txBody>
          <a:bodyPr wrap="square" lIns="0" tIns="0" rIns="0" bIns="0" rtlCol="0" anchor="t"/>
          <a:lstStyle/>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Branch A has the highest sales growth rate of 3.32%.</a:t>
            </a:r>
          </a:p>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Branch A's most profitable product line is Home and Lifestyle with ₹20,282.22.</a:t>
            </a:r>
          </a:p>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Branch B's most profitable product line is Sports and Travel with ₹18,084.56.</a:t>
            </a:r>
          </a:p>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Branch C's most profitable product line is Food and Beverages with ₹21,503.34.</a:t>
            </a:r>
          </a:p>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Most customers are classified under the Medium spending category, with Customer ID 8 as the highest spender at ₹26,634.34.</a:t>
            </a:r>
          </a:p>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Food and Beverages shows a high anomaly in sales with ₹56,144.84, and Health and Beauty shows a low anomaly with ₹49,193.74.</a:t>
            </a:r>
          </a:p>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Yangon prefers E-wallet (126 transactions), Naypyitaw prefers Cash (124 transactions), and Mandalay prefers E-wallet (113 transactions).</a:t>
            </a:r>
          </a:p>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Female customers spent more than male customers in January and February; however, male spending overtook in March.</a:t>
            </a:r>
          </a:p>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Members prefer Food and Beverages, while Normal customers prefer Electronic and Fashion Accessories.</a:t>
            </a:r>
          </a:p>
          <a:p>
            <a:pPr marL="342900" indent="-342900">
              <a:lnSpc>
                <a:spcPct val="150000"/>
              </a:lnSpc>
              <a:buFont typeface="+mj-lt"/>
              <a:buAutoNum type="arabicPeriod"/>
            </a:pPr>
            <a:r>
              <a:rPr lang="en-US" sz="1750" dirty="0">
                <a:solidFill>
                  <a:srgbClr val="DCD7E5"/>
                </a:solidFill>
                <a:latin typeface="Heebo Light" pitchFamily="34" charset="0"/>
                <a:cs typeface="Heebo Light" pitchFamily="34" charset="-120"/>
              </a:rPr>
              <a:t>Customer ID 8 has the highest sales volume of ₹26,634.34, while Saturday shows the highest sales by day.</a:t>
            </a:r>
          </a:p>
        </p:txBody>
      </p:sp>
      <p:sp>
        <p:nvSpPr>
          <p:cNvPr id="5" name="Text 3">
            <a:extLst>
              <a:ext uri="{FF2B5EF4-FFF2-40B4-BE49-F238E27FC236}">
                <a16:creationId xmlns:a16="http://schemas.microsoft.com/office/drawing/2014/main" id="{4597810C-4307-2FCF-79C6-D59650639AD5}"/>
              </a:ext>
            </a:extLst>
          </p:cNvPr>
          <p:cNvSpPr/>
          <p:nvPr/>
        </p:nvSpPr>
        <p:spPr>
          <a:xfrm>
            <a:off x="674692" y="470859"/>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KEY FINDINGS</a:t>
            </a:r>
            <a:endParaRPr lang="en-US" sz="2200" b="1" dirty="0"/>
          </a:p>
        </p:txBody>
      </p:sp>
      <p:pic>
        <p:nvPicPr>
          <p:cNvPr id="8" name="Picture 7">
            <a:extLst>
              <a:ext uri="{FF2B5EF4-FFF2-40B4-BE49-F238E27FC236}">
                <a16:creationId xmlns:a16="http://schemas.microsoft.com/office/drawing/2014/main" id="{4B90431F-037B-0617-6893-B4C018532BF3}"/>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7" name="Picture 6">
            <a:extLst>
              <a:ext uri="{FF2B5EF4-FFF2-40B4-BE49-F238E27FC236}">
                <a16:creationId xmlns:a16="http://schemas.microsoft.com/office/drawing/2014/main" id="{04FBE9EF-6F08-501F-4ED9-F87AC4082B0E}"/>
              </a:ext>
            </a:extLst>
          </p:cNvPr>
          <p:cNvPicPr>
            <a:picLocks noChangeAspect="1"/>
          </p:cNvPicPr>
          <p:nvPr/>
        </p:nvPicPr>
        <p:blipFill>
          <a:blip r:embed="rId4"/>
          <a:stretch>
            <a:fillRect/>
          </a:stretch>
        </p:blipFill>
        <p:spPr>
          <a:xfrm>
            <a:off x="9965386" y="1552808"/>
            <a:ext cx="4572000" cy="3429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074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2CC12-5217-57C8-603C-E575DDAAA08C}"/>
            </a:ext>
          </a:extLst>
        </p:cNvPr>
        <p:cNvGrpSpPr/>
        <p:nvPr/>
      </p:nvGrpSpPr>
      <p:grpSpPr>
        <a:xfrm>
          <a:off x="0" y="0"/>
          <a:ext cx="0" cy="0"/>
          <a:chOff x="0" y="0"/>
          <a:chExt cx="0" cy="0"/>
        </a:xfrm>
      </p:grpSpPr>
      <p:sp>
        <p:nvSpPr>
          <p:cNvPr id="5" name="Text 3">
            <a:extLst>
              <a:ext uri="{FF2B5EF4-FFF2-40B4-BE49-F238E27FC236}">
                <a16:creationId xmlns:a16="http://schemas.microsoft.com/office/drawing/2014/main" id="{67181A95-9171-2370-620A-14153157D959}"/>
              </a:ext>
            </a:extLst>
          </p:cNvPr>
          <p:cNvSpPr/>
          <p:nvPr/>
        </p:nvSpPr>
        <p:spPr>
          <a:xfrm>
            <a:off x="1753550" y="3647076"/>
            <a:ext cx="11123299" cy="935448"/>
          </a:xfrm>
          <a:prstGeom prst="rect">
            <a:avLst/>
          </a:prstGeom>
          <a:noFill/>
          <a:ln/>
        </p:spPr>
        <p:txBody>
          <a:bodyPr wrap="none" lIns="0" tIns="0" rIns="0" bIns="0" rtlCol="0" anchor="t"/>
          <a:lstStyle/>
          <a:p>
            <a:pPr marL="0" indent="0" algn="ctr">
              <a:lnSpc>
                <a:spcPts val="2750"/>
              </a:lnSpc>
              <a:buNone/>
            </a:pPr>
            <a:r>
              <a:rPr lang="en-US" sz="7200" b="1" dirty="0">
                <a:solidFill>
                  <a:srgbClr val="F2F0F4"/>
                </a:solidFill>
                <a:latin typeface="Montserrat" pitchFamily="34" charset="0"/>
              </a:rPr>
              <a:t>THANK YOU</a:t>
            </a:r>
            <a:endParaRPr lang="en-US" sz="7200" b="1" dirty="0"/>
          </a:p>
        </p:txBody>
      </p:sp>
      <p:pic>
        <p:nvPicPr>
          <p:cNvPr id="8" name="Picture 7">
            <a:extLst>
              <a:ext uri="{FF2B5EF4-FFF2-40B4-BE49-F238E27FC236}">
                <a16:creationId xmlns:a16="http://schemas.microsoft.com/office/drawing/2014/main" id="{6C7BB799-ED5F-2251-F665-E1A8AEBA1742}"/>
              </a:ext>
            </a:extLst>
          </p:cNvPr>
          <p:cNvPicPr>
            <a:picLocks noChangeAspect="1"/>
          </p:cNvPicPr>
          <p:nvPr/>
        </p:nvPicPr>
        <p:blipFill>
          <a:blip r:embed="rId3"/>
          <a:stretch>
            <a:fillRect/>
          </a:stretch>
        </p:blipFill>
        <p:spPr>
          <a:xfrm>
            <a:off x="12138042" y="7633824"/>
            <a:ext cx="2399344" cy="546517"/>
          </a:xfrm>
          <a:prstGeom prst="rect">
            <a:avLst/>
          </a:prstGeom>
        </p:spPr>
      </p:pic>
    </p:spTree>
    <p:extLst>
      <p:ext uri="{BB962C8B-B14F-4D97-AF65-F5344CB8AC3E}">
        <p14:creationId xmlns:p14="http://schemas.microsoft.com/office/powerpoint/2010/main" val="38454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83FAF-2B9B-1FC5-A8AA-A418356BE2F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CE73103-7D72-1200-054A-4E297E85D768}"/>
              </a:ext>
            </a:extLst>
          </p:cNvPr>
          <p:cNvSpPr/>
          <p:nvPr/>
        </p:nvSpPr>
        <p:spPr>
          <a:xfrm>
            <a:off x="2754449" y="1026868"/>
            <a:ext cx="9121497" cy="708779"/>
          </a:xfrm>
          <a:prstGeom prst="rect">
            <a:avLst/>
          </a:prstGeom>
          <a:noFill/>
          <a:ln/>
        </p:spPr>
        <p:txBody>
          <a:bodyPr wrap="none" lIns="0" tIns="0" rIns="0" bIns="0" rtlCol="0" anchor="t"/>
          <a:lstStyle/>
          <a:p>
            <a:pPr marL="0" indent="0" algn="ctr">
              <a:lnSpc>
                <a:spcPts val="5550"/>
              </a:lnSpc>
              <a:buNone/>
            </a:pPr>
            <a:r>
              <a:rPr lang="en-US" sz="4450" b="1" dirty="0">
                <a:solidFill>
                  <a:srgbClr val="F2F0F4"/>
                </a:solidFill>
                <a:latin typeface="Montserrat" pitchFamily="34" charset="0"/>
              </a:rPr>
              <a:t>Task 1</a:t>
            </a:r>
            <a:endParaRPr lang="en-US" sz="4450" b="1" dirty="0"/>
          </a:p>
        </p:txBody>
      </p:sp>
      <p:pic>
        <p:nvPicPr>
          <p:cNvPr id="8" name="Picture 7">
            <a:extLst>
              <a:ext uri="{FF2B5EF4-FFF2-40B4-BE49-F238E27FC236}">
                <a16:creationId xmlns:a16="http://schemas.microsoft.com/office/drawing/2014/main" id="{91197A3F-99B0-5110-082A-C01F9FDE624B}"/>
              </a:ext>
            </a:extLst>
          </p:cNvPr>
          <p:cNvPicPr>
            <a:picLocks noChangeAspect="1"/>
          </p:cNvPicPr>
          <p:nvPr/>
        </p:nvPicPr>
        <p:blipFill>
          <a:blip r:embed="rId3"/>
          <a:stretch>
            <a:fillRect/>
          </a:stretch>
        </p:blipFill>
        <p:spPr>
          <a:xfrm>
            <a:off x="12138042" y="7633824"/>
            <a:ext cx="2399344" cy="546517"/>
          </a:xfrm>
          <a:prstGeom prst="rect">
            <a:avLst/>
          </a:prstGeom>
        </p:spPr>
      </p:pic>
      <p:sp>
        <p:nvSpPr>
          <p:cNvPr id="7" name="Text 1">
            <a:extLst>
              <a:ext uri="{FF2B5EF4-FFF2-40B4-BE49-F238E27FC236}">
                <a16:creationId xmlns:a16="http://schemas.microsoft.com/office/drawing/2014/main" id="{75626AB6-7470-3560-20A3-52091C5A0FEB}"/>
              </a:ext>
            </a:extLst>
          </p:cNvPr>
          <p:cNvSpPr/>
          <p:nvPr/>
        </p:nvSpPr>
        <p:spPr>
          <a:xfrm>
            <a:off x="3831470" y="3240921"/>
            <a:ext cx="6967459" cy="354330"/>
          </a:xfrm>
          <a:prstGeom prst="rect">
            <a:avLst/>
          </a:prstGeom>
          <a:noFill/>
          <a:ln/>
        </p:spPr>
        <p:txBody>
          <a:bodyPr wrap="none" lIns="0" tIns="0" rIns="0" bIns="0" rtlCol="0" anchor="t"/>
          <a:lstStyle/>
          <a:p>
            <a:pPr algn="ctr">
              <a:lnSpc>
                <a:spcPts val="2750"/>
              </a:lnSpc>
            </a:pPr>
            <a:r>
              <a:rPr lang="en-US" sz="2200" b="1" dirty="0">
                <a:solidFill>
                  <a:srgbClr val="F2F0F4"/>
                </a:solidFill>
                <a:latin typeface="Montserrat" pitchFamily="34" charset="0"/>
              </a:rPr>
              <a:t>Identifying the Top Branch by Sales Growth Rate</a:t>
            </a:r>
          </a:p>
        </p:txBody>
      </p:sp>
      <p:sp>
        <p:nvSpPr>
          <p:cNvPr id="9" name="Text 1">
            <a:extLst>
              <a:ext uri="{FF2B5EF4-FFF2-40B4-BE49-F238E27FC236}">
                <a16:creationId xmlns:a16="http://schemas.microsoft.com/office/drawing/2014/main" id="{02FABCF2-808A-54D3-F086-86328A37ECC9}"/>
              </a:ext>
            </a:extLst>
          </p:cNvPr>
          <p:cNvSpPr/>
          <p:nvPr/>
        </p:nvSpPr>
        <p:spPr>
          <a:xfrm>
            <a:off x="486103" y="4811514"/>
            <a:ext cx="13658191" cy="1694105"/>
          </a:xfrm>
          <a:prstGeom prst="rect">
            <a:avLst/>
          </a:prstGeom>
          <a:noFill/>
          <a:ln/>
        </p:spPr>
        <p:txBody>
          <a:bodyPr wrap="none" lIns="0" tIns="0" rIns="0" bIns="0" rtlCol="0" anchor="t"/>
          <a:lstStyle/>
          <a:p>
            <a:pPr algn="ctr">
              <a:lnSpc>
                <a:spcPts val="2750"/>
              </a:lnSpc>
            </a:pPr>
            <a:r>
              <a:rPr lang="en-US" sz="2200" b="1" dirty="0">
                <a:solidFill>
                  <a:srgbClr val="F2F0F4"/>
                </a:solidFill>
                <a:latin typeface="Montserrat" pitchFamily="34" charset="0"/>
              </a:rPr>
              <a:t>Walmart wants to identify which branch has exhibited the highest sales growth over time. </a:t>
            </a:r>
          </a:p>
          <a:p>
            <a:pPr algn="ctr">
              <a:lnSpc>
                <a:spcPts val="2750"/>
              </a:lnSpc>
            </a:pPr>
            <a:r>
              <a:rPr lang="en-US" sz="2200" b="1" dirty="0">
                <a:solidFill>
                  <a:srgbClr val="F2F0F4"/>
                </a:solidFill>
                <a:latin typeface="Montserrat" pitchFamily="34" charset="0"/>
              </a:rPr>
              <a:t>Analyze the total sales for each branch and compare the growth rate across months to find </a:t>
            </a:r>
          </a:p>
          <a:p>
            <a:pPr algn="ctr">
              <a:lnSpc>
                <a:spcPts val="2750"/>
              </a:lnSpc>
            </a:pPr>
            <a:r>
              <a:rPr lang="en-US" sz="2200" b="1" dirty="0">
                <a:solidFill>
                  <a:srgbClr val="F2F0F4"/>
                </a:solidFill>
                <a:latin typeface="Montserrat" pitchFamily="34" charset="0"/>
              </a:rPr>
              <a:t>the top performer .</a:t>
            </a:r>
          </a:p>
        </p:txBody>
      </p:sp>
    </p:spTree>
    <p:extLst>
      <p:ext uri="{BB962C8B-B14F-4D97-AF65-F5344CB8AC3E}">
        <p14:creationId xmlns:p14="http://schemas.microsoft.com/office/powerpoint/2010/main" val="20663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BBD9C-5F4B-9DE6-A1A3-1A3421CEFA2B}"/>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FFC92F4E-EB17-9EFC-84DC-632FB514A46B}"/>
              </a:ext>
            </a:extLst>
          </p:cNvPr>
          <p:cNvSpPr/>
          <p:nvPr/>
        </p:nvSpPr>
        <p:spPr>
          <a:xfrm>
            <a:off x="674692" y="936703"/>
            <a:ext cx="8803845" cy="77784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WITH </a:t>
            </a:r>
            <a:r>
              <a:rPr lang="en-US" sz="1750" dirty="0" err="1">
                <a:solidFill>
                  <a:srgbClr val="DCD7E5"/>
                </a:solidFill>
                <a:latin typeface="Heebo Light" pitchFamily="34" charset="0"/>
                <a:cs typeface="Heebo Light" pitchFamily="34" charset="-120"/>
              </a:rPr>
              <a:t>MonthlySales</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 SELECT Branch, MONTH(Date) AS Month, ROUND(SUM(Total),2) AS </a:t>
            </a:r>
            <a:r>
              <a:rPr lang="en-US" sz="1750" dirty="0" err="1">
                <a:solidFill>
                  <a:srgbClr val="DCD7E5"/>
                </a:solidFill>
                <a:latin typeface="Heebo Light" pitchFamily="34" charset="0"/>
                <a:cs typeface="Heebo Light" pitchFamily="34" charset="-120"/>
              </a:rPr>
              <a:t>TotalSales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walmartsales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GROUP BY Branch, MONTH(Date) ),	</a:t>
            </a:r>
          </a:p>
          <a:p>
            <a:pPr marL="0" indent="0">
              <a:lnSpc>
                <a:spcPts val="2850"/>
              </a:lnSpc>
              <a:buNone/>
            </a:pPr>
            <a:r>
              <a:rPr lang="en-US" sz="1750" dirty="0" err="1">
                <a:solidFill>
                  <a:srgbClr val="DCD7E5"/>
                </a:solidFill>
                <a:latin typeface="Heebo Light" pitchFamily="34" charset="0"/>
                <a:cs typeface="Heebo Light" pitchFamily="34" charset="-120"/>
              </a:rPr>
              <a:t>GrowthRate</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(SELECT Branch, Month, </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LAG(</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OVER (PARTITION BY Branch ORDER BY Month) AS </a:t>
            </a:r>
            <a:r>
              <a:rPr lang="en-US" sz="1750" dirty="0" err="1">
                <a:solidFill>
                  <a:srgbClr val="DCD7E5"/>
                </a:solidFill>
                <a:latin typeface="Heebo Light" pitchFamily="34" charset="0"/>
                <a:cs typeface="Heebo Light" pitchFamily="34" charset="-120"/>
              </a:rPr>
              <a:t>PreviousSales</a:t>
            </a:r>
            <a:r>
              <a:rPr lang="en-US" sz="1750" dirty="0">
                <a:solidFill>
                  <a:srgbClr val="DCD7E5"/>
                </a:solidFill>
                <a:latin typeface="Heebo Light" pitchFamily="34" charset="0"/>
                <a:cs typeface="Heebo Light" pitchFamily="34" charset="-120"/>
              </a:rPr>
              <a:t>,        #Growth rate        </a:t>
            </a:r>
          </a:p>
          <a:p>
            <a:pPr marL="0" indent="0">
              <a:lnSpc>
                <a:spcPts val="2850"/>
              </a:lnSpc>
              <a:buNone/>
            </a:pPr>
            <a:r>
              <a:rPr lang="en-US" sz="1750" dirty="0">
                <a:solidFill>
                  <a:srgbClr val="DCD7E5"/>
                </a:solidFill>
                <a:latin typeface="Heebo Light" pitchFamily="34" charset="0"/>
                <a:cs typeface="Heebo Light" pitchFamily="34" charset="-120"/>
              </a:rPr>
              <a:t>ROUND((</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 LAG(</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OVER (PARTITION BY Branch ORDER BY Month)) / LAG(</a:t>
            </a:r>
            <a:r>
              <a:rPr lang="en-US" sz="1750" dirty="0" err="1">
                <a:solidFill>
                  <a:srgbClr val="DCD7E5"/>
                </a:solidFill>
                <a:latin typeface="Heebo Light" pitchFamily="34" charset="0"/>
                <a:cs typeface="Heebo Light" pitchFamily="34" charset="-120"/>
              </a:rPr>
              <a:t>TotalSales</a:t>
            </a:r>
            <a:r>
              <a:rPr lang="en-US" sz="1750" dirty="0">
                <a:solidFill>
                  <a:srgbClr val="DCD7E5"/>
                </a:solidFill>
                <a:latin typeface="Heebo Light" pitchFamily="34" charset="0"/>
                <a:cs typeface="Heebo Light" pitchFamily="34" charset="-120"/>
              </a:rPr>
              <a:t>) OVER (PARTITION BY Branch ORDER BY Month) * 100,2) AS Growth       </a:t>
            </a:r>
          </a:p>
          <a:p>
            <a:pPr marL="0" indent="0">
              <a:lnSpc>
                <a:spcPts val="2850"/>
              </a:lnSpc>
              <a:buNone/>
            </a:pPr>
            <a:r>
              <a:rPr lang="en-US" sz="1750" dirty="0">
                <a:solidFill>
                  <a:srgbClr val="DCD7E5"/>
                </a:solidFill>
                <a:latin typeface="Heebo Light" pitchFamily="34" charset="0"/>
                <a:cs typeface="Heebo Light" pitchFamily="34" charset="-120"/>
              </a:rPr>
              <a:t> FROM </a:t>
            </a:r>
            <a:r>
              <a:rPr lang="en-US" sz="1750" dirty="0" err="1">
                <a:solidFill>
                  <a:srgbClr val="DCD7E5"/>
                </a:solidFill>
                <a:latin typeface="Heebo Light" pitchFamily="34" charset="0"/>
                <a:cs typeface="Heebo Light" pitchFamily="34" charset="-120"/>
              </a:rPr>
              <a:t>MonthlySales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err="1">
                <a:solidFill>
                  <a:srgbClr val="DCD7E5"/>
                </a:solidFill>
                <a:latin typeface="Heebo Light" pitchFamily="34" charset="0"/>
                <a:cs typeface="Heebo Light" pitchFamily="34" charset="-120"/>
              </a:rPr>
              <a:t>NetGrowth</a:t>
            </a:r>
            <a:r>
              <a:rPr lang="en-US" sz="1750" dirty="0">
                <a:solidFill>
                  <a:srgbClr val="DCD7E5"/>
                </a:solidFill>
                <a:latin typeface="Heebo Light" pitchFamily="34" charset="0"/>
                <a:cs typeface="Heebo Light" pitchFamily="34" charset="-120"/>
              </a:rPr>
              <a:t> AS (SELECT Branch, ROUND(SUM(Growth),2) AS </a:t>
            </a:r>
            <a:r>
              <a:rPr lang="en-US" sz="1750" dirty="0" err="1">
                <a:solidFill>
                  <a:srgbClr val="DCD7E5"/>
                </a:solidFill>
                <a:latin typeface="Heebo Light" pitchFamily="34" charset="0"/>
                <a:cs typeface="Heebo Light" pitchFamily="34" charset="-120"/>
              </a:rPr>
              <a:t>TotalGrowth</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GrowthRate</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WHERE Growth IS NOT NULL </a:t>
            </a:r>
          </a:p>
          <a:p>
            <a:pPr marL="0" indent="0">
              <a:lnSpc>
                <a:spcPts val="2850"/>
              </a:lnSpc>
              <a:buNone/>
            </a:pPr>
            <a:r>
              <a:rPr lang="en-US" sz="1750" dirty="0">
                <a:solidFill>
                  <a:srgbClr val="DCD7E5"/>
                </a:solidFill>
                <a:latin typeface="Heebo Light" pitchFamily="34" charset="0"/>
                <a:cs typeface="Heebo Light" pitchFamily="34" charset="-120"/>
              </a:rPr>
              <a:t>GROUP BY Branch )</a:t>
            </a:r>
          </a:p>
          <a:p>
            <a:pPr marL="0" indent="0">
              <a:lnSpc>
                <a:spcPts val="2850"/>
              </a:lnSpc>
              <a:buNone/>
            </a:pPr>
            <a:r>
              <a:rPr lang="en-US" sz="1750" dirty="0">
                <a:solidFill>
                  <a:srgbClr val="DCD7E5"/>
                </a:solidFill>
                <a:latin typeface="Heebo Light" pitchFamily="34" charset="0"/>
                <a:cs typeface="Heebo Light" pitchFamily="34" charset="-120"/>
              </a:rPr>
              <a:t>SELECT Branch, </a:t>
            </a:r>
            <a:r>
              <a:rPr lang="en-US" sz="1750" dirty="0" err="1">
                <a:solidFill>
                  <a:srgbClr val="DCD7E5"/>
                </a:solidFill>
                <a:latin typeface="Heebo Light" pitchFamily="34" charset="0"/>
                <a:cs typeface="Heebo Light" pitchFamily="34" charset="-120"/>
              </a:rPr>
              <a:t>TotalGrowth</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NetGrowth</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ORDER BY </a:t>
            </a:r>
            <a:r>
              <a:rPr lang="en-US" sz="1750" dirty="0" err="1">
                <a:solidFill>
                  <a:srgbClr val="DCD7E5"/>
                </a:solidFill>
                <a:latin typeface="Heebo Light" pitchFamily="34" charset="0"/>
                <a:cs typeface="Heebo Light" pitchFamily="34" charset="-120"/>
              </a:rPr>
              <a:t>TotalGrowth</a:t>
            </a:r>
            <a:r>
              <a:rPr lang="en-US" sz="1750" dirty="0">
                <a:solidFill>
                  <a:srgbClr val="DCD7E5"/>
                </a:solidFill>
                <a:latin typeface="Heebo Light" pitchFamily="34" charset="0"/>
                <a:cs typeface="Heebo Light" pitchFamily="34" charset="-120"/>
              </a:rPr>
              <a:t> DESC</a:t>
            </a:r>
          </a:p>
          <a:p>
            <a:pPr marL="0" indent="0">
              <a:lnSpc>
                <a:spcPts val="2850"/>
              </a:lnSpc>
              <a:buNone/>
            </a:pPr>
            <a:r>
              <a:rPr lang="en-US" sz="1750" dirty="0">
                <a:solidFill>
                  <a:srgbClr val="DCD7E5"/>
                </a:solidFill>
                <a:latin typeface="Heebo Light" pitchFamily="34" charset="0"/>
                <a:cs typeface="Heebo Light" pitchFamily="34" charset="-120"/>
              </a:rPr>
              <a:t>LIMIT 1;</a:t>
            </a:r>
          </a:p>
        </p:txBody>
      </p:sp>
      <p:sp>
        <p:nvSpPr>
          <p:cNvPr id="5" name="Text 3">
            <a:extLst>
              <a:ext uri="{FF2B5EF4-FFF2-40B4-BE49-F238E27FC236}">
                <a16:creationId xmlns:a16="http://schemas.microsoft.com/office/drawing/2014/main" id="{488B5A5E-2004-63BE-57D4-8641307C1FB0}"/>
              </a:ext>
            </a:extLst>
          </p:cNvPr>
          <p:cNvSpPr/>
          <p:nvPr/>
        </p:nvSpPr>
        <p:spPr>
          <a:xfrm>
            <a:off x="674692" y="243793"/>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AF1A0CA1-C698-BB1A-5926-C496FCC65F00}"/>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9" name="Picture 8">
            <a:extLst>
              <a:ext uri="{FF2B5EF4-FFF2-40B4-BE49-F238E27FC236}">
                <a16:creationId xmlns:a16="http://schemas.microsoft.com/office/drawing/2014/main" id="{C4968D88-71F0-921B-2668-C297011A11BD}"/>
              </a:ext>
            </a:extLst>
          </p:cNvPr>
          <p:cNvPicPr>
            <a:picLocks noChangeAspect="1"/>
          </p:cNvPicPr>
          <p:nvPr/>
        </p:nvPicPr>
        <p:blipFill>
          <a:blip r:embed="rId4"/>
          <a:stretch>
            <a:fillRect/>
          </a:stretch>
        </p:blipFill>
        <p:spPr>
          <a:xfrm>
            <a:off x="9768468" y="936703"/>
            <a:ext cx="4365659" cy="2074127"/>
          </a:xfrm>
          <a:prstGeom prst="rect">
            <a:avLst/>
          </a:prstGeom>
        </p:spPr>
      </p:pic>
      <p:pic>
        <p:nvPicPr>
          <p:cNvPr id="3" name="Picture 2">
            <a:extLst>
              <a:ext uri="{FF2B5EF4-FFF2-40B4-BE49-F238E27FC236}">
                <a16:creationId xmlns:a16="http://schemas.microsoft.com/office/drawing/2014/main" id="{768EFE7E-E8BB-4E61-A131-34FF3A231E43}"/>
              </a:ext>
            </a:extLst>
          </p:cNvPr>
          <p:cNvPicPr>
            <a:picLocks noChangeAspect="1"/>
          </p:cNvPicPr>
          <p:nvPr/>
        </p:nvPicPr>
        <p:blipFill>
          <a:blip r:embed="rId5"/>
          <a:stretch>
            <a:fillRect/>
          </a:stretch>
        </p:blipFill>
        <p:spPr>
          <a:xfrm>
            <a:off x="9768468" y="4827492"/>
            <a:ext cx="4365659" cy="2242181"/>
          </a:xfrm>
          <a:prstGeom prst="rect">
            <a:avLst/>
          </a:prstGeom>
        </p:spPr>
      </p:pic>
    </p:spTree>
    <p:extLst>
      <p:ext uri="{BB962C8B-B14F-4D97-AF65-F5344CB8AC3E}">
        <p14:creationId xmlns:p14="http://schemas.microsoft.com/office/powerpoint/2010/main" val="3610140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88E7-47B9-C498-27A8-84BA1C0A8B7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245C779-2237-FBD0-548B-91336F58C2C6}"/>
              </a:ext>
            </a:extLst>
          </p:cNvPr>
          <p:cNvSpPr/>
          <p:nvPr/>
        </p:nvSpPr>
        <p:spPr>
          <a:xfrm>
            <a:off x="2531426" y="1184902"/>
            <a:ext cx="9121497" cy="708779"/>
          </a:xfrm>
          <a:prstGeom prst="rect">
            <a:avLst/>
          </a:prstGeom>
          <a:noFill/>
          <a:ln/>
        </p:spPr>
        <p:txBody>
          <a:bodyPr wrap="none" lIns="0" tIns="0" rIns="0" bIns="0" rtlCol="0" anchor="t"/>
          <a:lstStyle/>
          <a:p>
            <a:pPr marL="0" indent="0" algn="ctr">
              <a:lnSpc>
                <a:spcPts val="5550"/>
              </a:lnSpc>
              <a:buNone/>
            </a:pPr>
            <a:r>
              <a:rPr lang="en-US" sz="4450" b="1" dirty="0">
                <a:solidFill>
                  <a:srgbClr val="F2F0F4"/>
                </a:solidFill>
                <a:latin typeface="Montserrat" pitchFamily="34" charset="0"/>
              </a:rPr>
              <a:t>Task 2</a:t>
            </a:r>
            <a:endParaRPr lang="en-US" sz="4450" b="1" dirty="0"/>
          </a:p>
        </p:txBody>
      </p:sp>
      <p:pic>
        <p:nvPicPr>
          <p:cNvPr id="8" name="Picture 7">
            <a:extLst>
              <a:ext uri="{FF2B5EF4-FFF2-40B4-BE49-F238E27FC236}">
                <a16:creationId xmlns:a16="http://schemas.microsoft.com/office/drawing/2014/main" id="{BE229DF7-5460-6036-68CC-87C173785240}"/>
              </a:ext>
            </a:extLst>
          </p:cNvPr>
          <p:cNvPicPr>
            <a:picLocks noChangeAspect="1"/>
          </p:cNvPicPr>
          <p:nvPr/>
        </p:nvPicPr>
        <p:blipFill>
          <a:blip r:embed="rId3"/>
          <a:stretch>
            <a:fillRect/>
          </a:stretch>
        </p:blipFill>
        <p:spPr>
          <a:xfrm>
            <a:off x="12138042" y="7683083"/>
            <a:ext cx="2399344" cy="546517"/>
          </a:xfrm>
          <a:prstGeom prst="rect">
            <a:avLst/>
          </a:prstGeom>
        </p:spPr>
      </p:pic>
      <p:sp>
        <p:nvSpPr>
          <p:cNvPr id="7" name="Text 1">
            <a:extLst>
              <a:ext uri="{FF2B5EF4-FFF2-40B4-BE49-F238E27FC236}">
                <a16:creationId xmlns:a16="http://schemas.microsoft.com/office/drawing/2014/main" id="{78F903A7-307E-71FA-7FC3-1A346C2E4B19}"/>
              </a:ext>
            </a:extLst>
          </p:cNvPr>
          <p:cNvSpPr/>
          <p:nvPr/>
        </p:nvSpPr>
        <p:spPr>
          <a:xfrm>
            <a:off x="3831469" y="3406080"/>
            <a:ext cx="6967459" cy="354330"/>
          </a:xfrm>
          <a:prstGeom prst="rect">
            <a:avLst/>
          </a:prstGeom>
          <a:noFill/>
          <a:ln/>
        </p:spPr>
        <p:txBody>
          <a:bodyPr wrap="none" lIns="0" tIns="0" rIns="0" bIns="0" rtlCol="0" anchor="t"/>
          <a:lstStyle/>
          <a:p>
            <a:pPr algn="ctr">
              <a:lnSpc>
                <a:spcPts val="2750"/>
              </a:lnSpc>
            </a:pPr>
            <a:r>
              <a:rPr lang="en-US" sz="2200" b="1" dirty="0">
                <a:solidFill>
                  <a:srgbClr val="F2F0F4"/>
                </a:solidFill>
                <a:latin typeface="Montserrat" pitchFamily="34" charset="0"/>
              </a:rPr>
              <a:t>Finding the Most Profitable Product Line for Each Branch</a:t>
            </a:r>
          </a:p>
        </p:txBody>
      </p:sp>
      <p:sp>
        <p:nvSpPr>
          <p:cNvPr id="9" name="Text 1">
            <a:extLst>
              <a:ext uri="{FF2B5EF4-FFF2-40B4-BE49-F238E27FC236}">
                <a16:creationId xmlns:a16="http://schemas.microsoft.com/office/drawing/2014/main" id="{55BA6FA6-402F-8502-819C-08BFC0076D28}"/>
              </a:ext>
            </a:extLst>
          </p:cNvPr>
          <p:cNvSpPr/>
          <p:nvPr/>
        </p:nvSpPr>
        <p:spPr>
          <a:xfrm>
            <a:off x="623592" y="5333098"/>
            <a:ext cx="13383215" cy="1694105"/>
          </a:xfrm>
          <a:prstGeom prst="rect">
            <a:avLst/>
          </a:prstGeom>
          <a:noFill/>
          <a:ln/>
        </p:spPr>
        <p:txBody>
          <a:bodyPr wrap="none" lIns="0" tIns="0" rIns="0" bIns="0" rtlCol="0" anchor="t"/>
          <a:lstStyle/>
          <a:p>
            <a:pPr algn="ctr">
              <a:lnSpc>
                <a:spcPts val="2750"/>
              </a:lnSpc>
            </a:pPr>
            <a:r>
              <a:rPr lang="en-US" sz="2200" dirty="0">
                <a:solidFill>
                  <a:srgbClr val="F2F0F4"/>
                </a:solidFill>
                <a:latin typeface="Montserrat" pitchFamily="34" charset="0"/>
              </a:rPr>
              <a:t> Walmart needs to determine which product line contributes the highest profit to each branch.</a:t>
            </a:r>
          </a:p>
          <a:p>
            <a:pPr algn="ctr">
              <a:lnSpc>
                <a:spcPts val="2750"/>
              </a:lnSpc>
            </a:pPr>
            <a:r>
              <a:rPr lang="en-US" sz="2200" dirty="0">
                <a:solidFill>
                  <a:srgbClr val="F2F0F4"/>
                </a:solidFill>
                <a:latin typeface="Montserrat" pitchFamily="34" charset="0"/>
              </a:rPr>
              <a:t>The profit margin should be calculated based on the difference between the gross income and </a:t>
            </a:r>
          </a:p>
          <a:p>
            <a:pPr algn="ctr">
              <a:lnSpc>
                <a:spcPts val="2750"/>
              </a:lnSpc>
            </a:pPr>
            <a:r>
              <a:rPr lang="en-US" sz="2200" dirty="0">
                <a:solidFill>
                  <a:srgbClr val="F2F0F4"/>
                </a:solidFill>
                <a:latin typeface="Montserrat" pitchFamily="34" charset="0"/>
              </a:rPr>
              <a:t>cost of goods sold</a:t>
            </a:r>
          </a:p>
        </p:txBody>
      </p:sp>
    </p:spTree>
    <p:extLst>
      <p:ext uri="{BB962C8B-B14F-4D97-AF65-F5344CB8AC3E}">
        <p14:creationId xmlns:p14="http://schemas.microsoft.com/office/powerpoint/2010/main" val="2690664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BB4E2-1228-FAED-DEC5-585563BA0F1D}"/>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C0EE35DC-4522-165C-754C-2BB15444943C}"/>
              </a:ext>
            </a:extLst>
          </p:cNvPr>
          <p:cNvSpPr/>
          <p:nvPr/>
        </p:nvSpPr>
        <p:spPr>
          <a:xfrm>
            <a:off x="674692" y="1371600"/>
            <a:ext cx="8803845" cy="77784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USE </a:t>
            </a:r>
            <a:r>
              <a:rPr lang="en-US" sz="1750" dirty="0" err="1">
                <a:solidFill>
                  <a:srgbClr val="DCD7E5"/>
                </a:solidFill>
                <a:latin typeface="Heebo Light" pitchFamily="34" charset="0"/>
                <a:cs typeface="Heebo Light" pitchFamily="34" charset="-120"/>
              </a:rPr>
              <a:t>final_project</a:t>
            </a:r>
            <a:r>
              <a:rPr lang="en-US" sz="1750" dirty="0">
                <a:solidFill>
                  <a:srgbClr val="DCD7E5"/>
                </a:solidFill>
                <a:latin typeface="Heebo Light" pitchFamily="34" charset="0"/>
                <a:cs typeface="Heebo Light" pitchFamily="34" charset="-120"/>
              </a:rPr>
              <a:t>;</a:t>
            </a:r>
          </a:p>
          <a:p>
            <a:pPr marL="0" indent="0">
              <a:lnSpc>
                <a:spcPts val="2850"/>
              </a:lnSpc>
              <a:buNone/>
            </a:pPr>
            <a:r>
              <a:rPr lang="en-US" sz="1750" dirty="0">
                <a:solidFill>
                  <a:srgbClr val="DCD7E5"/>
                </a:solidFill>
                <a:latin typeface="Heebo Light" pitchFamily="34" charset="0"/>
                <a:cs typeface="Heebo Light" pitchFamily="34" charset="-120"/>
              </a:rPr>
              <a:t>SELECT * FROM </a:t>
            </a:r>
            <a:r>
              <a:rPr lang="en-US" sz="1750" dirty="0" err="1">
                <a:solidFill>
                  <a:srgbClr val="DCD7E5"/>
                </a:solidFill>
                <a:latin typeface="Heebo Light" pitchFamily="34" charset="0"/>
                <a:cs typeface="Heebo Light" pitchFamily="34" charset="-120"/>
              </a:rPr>
              <a:t>walmartsales</a:t>
            </a:r>
            <a:r>
              <a:rPr lang="en-US" sz="1750" dirty="0">
                <a:solidFill>
                  <a:srgbClr val="DCD7E5"/>
                </a:solidFill>
                <a:latin typeface="Heebo Light" pitchFamily="34" charset="0"/>
                <a:cs typeface="Heebo Light" pitchFamily="34" charset="-120"/>
              </a:rPr>
              <a:t>;</a:t>
            </a:r>
          </a:p>
          <a:p>
            <a:pPr marL="0" indent="0">
              <a:lnSpc>
                <a:spcPts val="2850"/>
              </a:lnSpc>
              <a:buNone/>
            </a:pPr>
            <a:r>
              <a:rPr lang="en-US" sz="1750" dirty="0">
                <a:solidFill>
                  <a:srgbClr val="DCD7E5"/>
                </a:solidFill>
                <a:latin typeface="Heebo Light" pitchFamily="34" charset="0"/>
                <a:cs typeface="Heebo Light" pitchFamily="34" charset="-120"/>
              </a:rPr>
              <a:t>WITH </a:t>
            </a:r>
            <a:r>
              <a:rPr lang="en-US" sz="1750" dirty="0" err="1">
                <a:solidFill>
                  <a:srgbClr val="DCD7E5"/>
                </a:solidFill>
                <a:latin typeface="Heebo Light" pitchFamily="34" charset="0"/>
                <a:cs typeface="Heebo Light" pitchFamily="34" charset="-120"/>
              </a:rPr>
              <a:t>profit_margin</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(SELECT Branch, `Product line` AS </a:t>
            </a:r>
            <a:r>
              <a:rPr lang="en-US" sz="1750" dirty="0" err="1">
                <a:solidFill>
                  <a:srgbClr val="DCD7E5"/>
                </a:solidFill>
                <a:latin typeface="Heebo Light" pitchFamily="34" charset="0"/>
                <a:cs typeface="Heebo Light" pitchFamily="34" charset="-120"/>
              </a:rPr>
              <a:t>product_line</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ROUND(SUM(cogs - `gross income`),2) AS </a:t>
            </a:r>
            <a:r>
              <a:rPr lang="en-US" sz="1750" dirty="0" err="1">
                <a:solidFill>
                  <a:srgbClr val="DCD7E5"/>
                </a:solidFill>
                <a:latin typeface="Heebo Light" pitchFamily="34" charset="0"/>
                <a:cs typeface="Heebo Light" pitchFamily="34" charset="-120"/>
              </a:rPr>
              <a:t>profit_margin</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walmartsales</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GROUP BY </a:t>
            </a:r>
            <a:r>
              <a:rPr lang="en-US" sz="1750" dirty="0" err="1">
                <a:solidFill>
                  <a:srgbClr val="DCD7E5"/>
                </a:solidFill>
                <a:latin typeface="Heebo Light" pitchFamily="34" charset="0"/>
                <a:cs typeface="Heebo Light" pitchFamily="34" charset="-120"/>
              </a:rPr>
              <a:t>product_line</a:t>
            </a:r>
            <a:r>
              <a:rPr lang="en-US" sz="1750" dirty="0">
                <a:solidFill>
                  <a:srgbClr val="DCD7E5"/>
                </a:solidFill>
                <a:latin typeface="Heebo Light" pitchFamily="34" charset="0"/>
                <a:cs typeface="Heebo Light" pitchFamily="34" charset="-120"/>
              </a:rPr>
              <a:t>, Branch</a:t>
            </a:r>
          </a:p>
          <a:p>
            <a:pPr marL="0" indent="0">
              <a:lnSpc>
                <a:spcPts val="2850"/>
              </a:lnSpc>
              <a:buNone/>
            </a:pPr>
            <a:r>
              <a:rPr lang="en-US" sz="1750" dirty="0">
                <a:solidFill>
                  <a:srgbClr val="DCD7E5"/>
                </a:solidFill>
                <a:latin typeface="Heebo Light" pitchFamily="34" charset="0"/>
                <a:cs typeface="Heebo Light" pitchFamily="34" charset="-120"/>
              </a:rPr>
              <a:t>ORDER BY </a:t>
            </a:r>
            <a:r>
              <a:rPr lang="en-US" sz="1750" dirty="0" err="1">
                <a:solidFill>
                  <a:srgbClr val="DCD7E5"/>
                </a:solidFill>
                <a:latin typeface="Heebo Light" pitchFamily="34" charset="0"/>
                <a:cs typeface="Heebo Light" pitchFamily="34" charset="-120"/>
              </a:rPr>
              <a:t>profit_margin</a:t>
            </a:r>
            <a:r>
              <a:rPr lang="en-US" sz="1750" dirty="0">
                <a:solidFill>
                  <a:srgbClr val="DCD7E5"/>
                </a:solidFill>
                <a:latin typeface="Heebo Light" pitchFamily="34" charset="0"/>
                <a:cs typeface="Heebo Light" pitchFamily="34" charset="-120"/>
              </a:rPr>
              <a:t>)</a:t>
            </a:r>
          </a:p>
          <a:p>
            <a:pPr marL="0" indent="0">
              <a:lnSpc>
                <a:spcPts val="2850"/>
              </a:lnSpc>
              <a:buNone/>
            </a:pPr>
            <a:r>
              <a:rPr lang="en-US" sz="1750" dirty="0">
                <a:solidFill>
                  <a:srgbClr val="DCD7E5"/>
                </a:solidFill>
                <a:latin typeface="Heebo Light" pitchFamily="34" charset="0"/>
                <a:cs typeface="Heebo Light" pitchFamily="34" charset="-120"/>
              </a:rPr>
              <a:t>SELECT Branch, </a:t>
            </a:r>
            <a:r>
              <a:rPr lang="en-US" sz="1750" dirty="0" err="1">
                <a:solidFill>
                  <a:srgbClr val="DCD7E5"/>
                </a:solidFill>
                <a:latin typeface="Heebo Light" pitchFamily="34" charset="0"/>
                <a:cs typeface="Heebo Light" pitchFamily="34" charset="-120"/>
              </a:rPr>
              <a:t>product_line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profit_margin</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FROM </a:t>
            </a:r>
          </a:p>
          <a:p>
            <a:pPr marL="0" indent="0">
              <a:lnSpc>
                <a:spcPts val="2850"/>
              </a:lnSpc>
              <a:buNone/>
            </a:pPr>
            <a:r>
              <a:rPr lang="en-US" sz="1750" dirty="0">
                <a:solidFill>
                  <a:srgbClr val="DCD7E5"/>
                </a:solidFill>
                <a:latin typeface="Heebo Light" pitchFamily="34" charset="0"/>
                <a:cs typeface="Heebo Light" pitchFamily="34" charset="-120"/>
              </a:rPr>
              <a:t>(SELECT Branch, </a:t>
            </a:r>
            <a:r>
              <a:rPr lang="en-US" sz="1750" dirty="0" err="1">
                <a:solidFill>
                  <a:srgbClr val="DCD7E5"/>
                </a:solidFill>
                <a:latin typeface="Heebo Light" pitchFamily="34" charset="0"/>
                <a:cs typeface="Heebo Light" pitchFamily="34" charset="-120"/>
              </a:rPr>
              <a:t>product_line</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profit_margin</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RANK() OVER(PARTITION BY Branch ORDER BY </a:t>
            </a:r>
            <a:r>
              <a:rPr lang="en-US" sz="1750" dirty="0" err="1">
                <a:solidFill>
                  <a:srgbClr val="DCD7E5"/>
                </a:solidFill>
                <a:latin typeface="Heebo Light" pitchFamily="34" charset="0"/>
                <a:cs typeface="Heebo Light" pitchFamily="34" charset="-120"/>
              </a:rPr>
              <a:t>profit_margin</a:t>
            </a:r>
            <a:r>
              <a:rPr lang="en-US" sz="1750" dirty="0">
                <a:solidFill>
                  <a:srgbClr val="DCD7E5"/>
                </a:solidFill>
                <a:latin typeface="Heebo Light" pitchFamily="34" charset="0"/>
                <a:cs typeface="Heebo Light" pitchFamily="34" charset="-120"/>
              </a:rPr>
              <a:t> DESC) AS RANKS</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profit_margin</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rankedprofit</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WHERE RANKS = 1ORDER BY Branch;</a:t>
            </a:r>
          </a:p>
        </p:txBody>
      </p:sp>
      <p:sp>
        <p:nvSpPr>
          <p:cNvPr id="5" name="Text 3">
            <a:extLst>
              <a:ext uri="{FF2B5EF4-FFF2-40B4-BE49-F238E27FC236}">
                <a16:creationId xmlns:a16="http://schemas.microsoft.com/office/drawing/2014/main" id="{FA0DE19E-CE46-4D58-A33E-831A94F656B1}"/>
              </a:ext>
            </a:extLst>
          </p:cNvPr>
          <p:cNvSpPr/>
          <p:nvPr/>
        </p:nvSpPr>
        <p:spPr>
          <a:xfrm>
            <a:off x="674692" y="563136"/>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D6A19432-B704-0356-A8FC-AE644006934C}"/>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11" name="Picture 10">
            <a:extLst>
              <a:ext uri="{FF2B5EF4-FFF2-40B4-BE49-F238E27FC236}">
                <a16:creationId xmlns:a16="http://schemas.microsoft.com/office/drawing/2014/main" id="{2A24369E-10B7-4B6F-20FB-D807B0D39113}"/>
              </a:ext>
            </a:extLst>
          </p:cNvPr>
          <p:cNvPicPr>
            <a:picLocks noChangeAspect="1"/>
          </p:cNvPicPr>
          <p:nvPr/>
        </p:nvPicPr>
        <p:blipFill>
          <a:blip r:embed="rId4"/>
          <a:stretch>
            <a:fillRect/>
          </a:stretch>
        </p:blipFill>
        <p:spPr>
          <a:xfrm>
            <a:off x="9170100" y="740301"/>
            <a:ext cx="4623958" cy="2558492"/>
          </a:xfrm>
          <a:prstGeom prst="rect">
            <a:avLst/>
          </a:prstGeom>
        </p:spPr>
      </p:pic>
      <p:pic>
        <p:nvPicPr>
          <p:cNvPr id="3" name="Picture 2">
            <a:extLst>
              <a:ext uri="{FF2B5EF4-FFF2-40B4-BE49-F238E27FC236}">
                <a16:creationId xmlns:a16="http://schemas.microsoft.com/office/drawing/2014/main" id="{2314E5A7-3BF8-9E81-9073-007ACC558306}"/>
              </a:ext>
            </a:extLst>
          </p:cNvPr>
          <p:cNvPicPr>
            <a:picLocks noChangeAspect="1"/>
          </p:cNvPicPr>
          <p:nvPr/>
        </p:nvPicPr>
        <p:blipFill>
          <a:blip r:embed="rId5"/>
          <a:stretch>
            <a:fillRect/>
          </a:stretch>
        </p:blipFill>
        <p:spPr>
          <a:xfrm>
            <a:off x="9170100" y="4215161"/>
            <a:ext cx="4623958" cy="2910468"/>
          </a:xfrm>
          <a:prstGeom prst="rect">
            <a:avLst/>
          </a:prstGeom>
        </p:spPr>
      </p:pic>
    </p:spTree>
    <p:extLst>
      <p:ext uri="{BB962C8B-B14F-4D97-AF65-F5344CB8AC3E}">
        <p14:creationId xmlns:p14="http://schemas.microsoft.com/office/powerpoint/2010/main" val="391226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B08E1-7198-68DC-3171-DD341E0377F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0371E8D-158F-31C5-8CDB-E60E1D2FA096}"/>
              </a:ext>
            </a:extLst>
          </p:cNvPr>
          <p:cNvSpPr/>
          <p:nvPr/>
        </p:nvSpPr>
        <p:spPr>
          <a:xfrm>
            <a:off x="2754449" y="965749"/>
            <a:ext cx="9121497" cy="708779"/>
          </a:xfrm>
          <a:prstGeom prst="rect">
            <a:avLst/>
          </a:prstGeom>
          <a:noFill/>
          <a:ln/>
        </p:spPr>
        <p:txBody>
          <a:bodyPr wrap="none" lIns="0" tIns="0" rIns="0" bIns="0" rtlCol="0" anchor="t"/>
          <a:lstStyle/>
          <a:p>
            <a:pPr marL="0" indent="0" algn="ctr">
              <a:lnSpc>
                <a:spcPts val="5550"/>
              </a:lnSpc>
              <a:buNone/>
            </a:pPr>
            <a:r>
              <a:rPr lang="en-US" sz="4450" b="1" dirty="0">
                <a:solidFill>
                  <a:srgbClr val="F2F0F4"/>
                </a:solidFill>
                <a:latin typeface="Montserrat" pitchFamily="34" charset="0"/>
              </a:rPr>
              <a:t>Task 3</a:t>
            </a:r>
            <a:endParaRPr lang="en-US" sz="4450" b="1" dirty="0"/>
          </a:p>
        </p:txBody>
      </p:sp>
      <p:pic>
        <p:nvPicPr>
          <p:cNvPr id="8" name="Picture 7">
            <a:extLst>
              <a:ext uri="{FF2B5EF4-FFF2-40B4-BE49-F238E27FC236}">
                <a16:creationId xmlns:a16="http://schemas.microsoft.com/office/drawing/2014/main" id="{F5FE0A02-42ED-9DE6-BDC0-1C6E840F10D2}"/>
              </a:ext>
            </a:extLst>
          </p:cNvPr>
          <p:cNvPicPr>
            <a:picLocks noChangeAspect="1"/>
          </p:cNvPicPr>
          <p:nvPr/>
        </p:nvPicPr>
        <p:blipFill>
          <a:blip r:embed="rId3"/>
          <a:stretch>
            <a:fillRect/>
          </a:stretch>
        </p:blipFill>
        <p:spPr>
          <a:xfrm>
            <a:off x="12138042" y="7633824"/>
            <a:ext cx="2399344" cy="546517"/>
          </a:xfrm>
          <a:prstGeom prst="rect">
            <a:avLst/>
          </a:prstGeom>
        </p:spPr>
      </p:pic>
      <p:sp>
        <p:nvSpPr>
          <p:cNvPr id="7" name="Text 1">
            <a:extLst>
              <a:ext uri="{FF2B5EF4-FFF2-40B4-BE49-F238E27FC236}">
                <a16:creationId xmlns:a16="http://schemas.microsoft.com/office/drawing/2014/main" id="{E0DACA3B-113F-CBAF-019A-189DADED4903}"/>
              </a:ext>
            </a:extLst>
          </p:cNvPr>
          <p:cNvSpPr/>
          <p:nvPr/>
        </p:nvSpPr>
        <p:spPr>
          <a:xfrm>
            <a:off x="3831469" y="3559748"/>
            <a:ext cx="6967459" cy="354330"/>
          </a:xfrm>
          <a:prstGeom prst="rect">
            <a:avLst/>
          </a:prstGeom>
          <a:noFill/>
          <a:ln/>
        </p:spPr>
        <p:txBody>
          <a:bodyPr wrap="none" lIns="0" tIns="0" rIns="0" bIns="0" rtlCol="0" anchor="t"/>
          <a:lstStyle/>
          <a:p>
            <a:pPr algn="ctr">
              <a:lnSpc>
                <a:spcPts val="2750"/>
              </a:lnSpc>
            </a:pPr>
            <a:r>
              <a:rPr lang="en-US" sz="2200" b="1" dirty="0">
                <a:solidFill>
                  <a:srgbClr val="F2F0F4"/>
                </a:solidFill>
                <a:latin typeface="Montserrat" pitchFamily="34" charset="0"/>
              </a:rPr>
              <a:t>Analyzing Customer Segments Based on Spendings</a:t>
            </a:r>
          </a:p>
        </p:txBody>
      </p:sp>
      <p:sp>
        <p:nvSpPr>
          <p:cNvPr id="9" name="Text 1">
            <a:extLst>
              <a:ext uri="{FF2B5EF4-FFF2-40B4-BE49-F238E27FC236}">
                <a16:creationId xmlns:a16="http://schemas.microsoft.com/office/drawing/2014/main" id="{5F17D061-26FF-8E23-5452-5FA9CBAF07D2}"/>
              </a:ext>
            </a:extLst>
          </p:cNvPr>
          <p:cNvSpPr/>
          <p:nvPr/>
        </p:nvSpPr>
        <p:spPr>
          <a:xfrm>
            <a:off x="623592" y="5168302"/>
            <a:ext cx="13383215" cy="1694105"/>
          </a:xfrm>
          <a:prstGeom prst="rect">
            <a:avLst/>
          </a:prstGeom>
          <a:noFill/>
          <a:ln/>
        </p:spPr>
        <p:txBody>
          <a:bodyPr wrap="none" lIns="0" tIns="0" rIns="0" bIns="0" rtlCol="0" anchor="t"/>
          <a:lstStyle/>
          <a:p>
            <a:pPr algn="ctr">
              <a:lnSpc>
                <a:spcPts val="2750"/>
              </a:lnSpc>
            </a:pPr>
            <a:r>
              <a:rPr lang="en-US" sz="2200" dirty="0">
                <a:solidFill>
                  <a:srgbClr val="F2F0F4"/>
                </a:solidFill>
                <a:latin typeface="Montserrat" pitchFamily="34" charset="0"/>
              </a:rPr>
              <a:t>Walmart wants to segment customers based on their average spending behavior. Classify </a:t>
            </a:r>
          </a:p>
          <a:p>
            <a:pPr algn="ctr">
              <a:lnSpc>
                <a:spcPts val="2750"/>
              </a:lnSpc>
            </a:pPr>
            <a:r>
              <a:rPr lang="en-US" sz="2200" dirty="0">
                <a:solidFill>
                  <a:srgbClr val="F2F0F4"/>
                </a:solidFill>
                <a:latin typeface="Montserrat" pitchFamily="34" charset="0"/>
              </a:rPr>
              <a:t>customers into three tiers: High, Medium, and Low spenders based on their total purchase </a:t>
            </a:r>
          </a:p>
          <a:p>
            <a:pPr algn="ctr">
              <a:lnSpc>
                <a:spcPts val="2750"/>
              </a:lnSpc>
            </a:pPr>
            <a:r>
              <a:rPr lang="en-US" sz="2200" dirty="0">
                <a:solidFill>
                  <a:srgbClr val="F2F0F4"/>
                </a:solidFill>
                <a:latin typeface="Montserrat" pitchFamily="34" charset="0"/>
              </a:rPr>
              <a:t>amounts.</a:t>
            </a:r>
          </a:p>
        </p:txBody>
      </p:sp>
    </p:spTree>
    <p:extLst>
      <p:ext uri="{BB962C8B-B14F-4D97-AF65-F5344CB8AC3E}">
        <p14:creationId xmlns:p14="http://schemas.microsoft.com/office/powerpoint/2010/main" val="1122778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61101-4502-8B69-33EF-19E6A333EE50}"/>
            </a:ext>
          </a:extLst>
        </p:cNvPr>
        <p:cNvGrpSpPr/>
        <p:nvPr/>
      </p:nvGrpSpPr>
      <p:grpSpPr>
        <a:xfrm>
          <a:off x="0" y="0"/>
          <a:ext cx="0" cy="0"/>
          <a:chOff x="0" y="0"/>
          <a:chExt cx="0" cy="0"/>
        </a:xfrm>
      </p:grpSpPr>
      <p:sp>
        <p:nvSpPr>
          <p:cNvPr id="4" name="Text 2">
            <a:extLst>
              <a:ext uri="{FF2B5EF4-FFF2-40B4-BE49-F238E27FC236}">
                <a16:creationId xmlns:a16="http://schemas.microsoft.com/office/drawing/2014/main" id="{E810CFAB-F057-7272-41E8-0A6F3D9696EA}"/>
              </a:ext>
            </a:extLst>
          </p:cNvPr>
          <p:cNvSpPr/>
          <p:nvPr/>
        </p:nvSpPr>
        <p:spPr>
          <a:xfrm>
            <a:off x="674692" y="1371600"/>
            <a:ext cx="8803845" cy="77784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WITH </a:t>
            </a:r>
            <a:r>
              <a:rPr lang="en-US" sz="1750" dirty="0" err="1">
                <a:solidFill>
                  <a:srgbClr val="DCD7E5"/>
                </a:solidFill>
                <a:latin typeface="Heebo Light" pitchFamily="34" charset="0"/>
                <a:cs typeface="Heebo Light" pitchFamily="34" charset="-120"/>
              </a:rPr>
              <a:t>cust_group_by</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(SELECT `Customer ID` AS </a:t>
            </a:r>
            <a:r>
              <a:rPr lang="en-US" sz="1750" dirty="0" err="1">
                <a:solidFill>
                  <a:srgbClr val="DCD7E5"/>
                </a:solidFill>
                <a:latin typeface="Heebo Light" pitchFamily="34" charset="0"/>
                <a:cs typeface="Heebo Light" pitchFamily="34" charset="-120"/>
              </a:rPr>
              <a:t>cust_id</a:t>
            </a:r>
            <a:r>
              <a:rPr lang="en-US" sz="1750" dirty="0">
                <a:solidFill>
                  <a:srgbClr val="DCD7E5"/>
                </a:solidFill>
                <a:latin typeface="Heebo Light" pitchFamily="34" charset="0"/>
                <a:cs typeface="Heebo Light" pitchFamily="34" charset="-120"/>
              </a:rPr>
              <a:t>, ROUND(SUM(Total),2) AS Total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Walmartsales</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GROUP BY </a:t>
            </a:r>
            <a:r>
              <a:rPr lang="en-US" sz="1750" dirty="0" err="1">
                <a:solidFill>
                  <a:srgbClr val="DCD7E5"/>
                </a:solidFill>
                <a:latin typeface="Heebo Light" pitchFamily="34" charset="0"/>
                <a:cs typeface="Heebo Light" pitchFamily="34" charset="-120"/>
              </a:rPr>
              <a:t>cust_id</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err="1">
                <a:solidFill>
                  <a:srgbClr val="DCD7E5"/>
                </a:solidFill>
                <a:latin typeface="Heebo Light" pitchFamily="34" charset="0"/>
                <a:cs typeface="Heebo Light" pitchFamily="34" charset="-120"/>
              </a:rPr>
              <a:t>avgTotal</a:t>
            </a:r>
            <a:r>
              <a:rPr lang="en-US" sz="1750" dirty="0">
                <a:solidFill>
                  <a:srgbClr val="DCD7E5"/>
                </a:solidFill>
                <a:latin typeface="Heebo Light" pitchFamily="34" charset="0"/>
                <a:cs typeface="Heebo Light" pitchFamily="34" charset="-120"/>
              </a:rPr>
              <a:t> AS </a:t>
            </a:r>
          </a:p>
          <a:p>
            <a:pPr marL="0" indent="0">
              <a:lnSpc>
                <a:spcPts val="2850"/>
              </a:lnSpc>
              <a:buNone/>
            </a:pPr>
            <a:r>
              <a:rPr lang="en-US" sz="1750" dirty="0">
                <a:solidFill>
                  <a:srgbClr val="DCD7E5"/>
                </a:solidFill>
                <a:latin typeface="Heebo Light" pitchFamily="34" charset="0"/>
                <a:cs typeface="Heebo Light" pitchFamily="34" charset="-120"/>
              </a:rPr>
              <a:t>(SELECT    AVG(Total) AS average,</a:t>
            </a:r>
          </a:p>
          <a:p>
            <a:pPr marL="0" indent="0">
              <a:lnSpc>
                <a:spcPts val="2850"/>
              </a:lnSpc>
              <a:buNone/>
            </a:pPr>
            <a:r>
              <a:rPr lang="en-US" sz="1750" dirty="0">
                <a:solidFill>
                  <a:srgbClr val="DCD7E5"/>
                </a:solidFill>
                <a:latin typeface="Heebo Light" pitchFamily="34" charset="0"/>
                <a:cs typeface="Heebo Light" pitchFamily="34" charset="-120"/>
              </a:rPr>
              <a:t>ROUND(AVG(Total) - AVG(Total)*0.1,2) AS </a:t>
            </a:r>
            <a:r>
              <a:rPr lang="en-US" sz="1750" dirty="0" err="1">
                <a:solidFill>
                  <a:srgbClr val="DCD7E5"/>
                </a:solidFill>
                <a:latin typeface="Heebo Light" pitchFamily="34" charset="0"/>
                <a:cs typeface="Heebo Light" pitchFamily="34" charset="-120"/>
              </a:rPr>
              <a:t>lowerlimit</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ROUND(AVG(Total) + AVG(Total)*0.1,2) AS </a:t>
            </a:r>
            <a:r>
              <a:rPr lang="en-US" sz="1750" dirty="0" err="1">
                <a:solidFill>
                  <a:srgbClr val="DCD7E5"/>
                </a:solidFill>
                <a:latin typeface="Heebo Light" pitchFamily="34" charset="0"/>
                <a:cs typeface="Heebo Light" pitchFamily="34" charset="-120"/>
              </a:rPr>
              <a:t>upperlimit</a:t>
            </a:r>
            <a:r>
              <a:rPr lang="en-US" sz="1750" dirty="0">
                <a:solidFill>
                  <a:srgbClr val="DCD7E5"/>
                </a:solidFill>
                <a:latin typeface="Heebo Light" pitchFamily="34" charset="0"/>
                <a:cs typeface="Heebo Light" pitchFamily="34" charset="-120"/>
              </a:rPr>
              <a:t>    </a:t>
            </a: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cust_group_by</a:t>
            </a:r>
            <a:r>
              <a:rPr lang="en-US" sz="1750" dirty="0">
                <a:solidFill>
                  <a:srgbClr val="DCD7E5"/>
                </a:solidFill>
                <a:latin typeface="Heebo Light" pitchFamily="34" charset="0"/>
                <a:cs typeface="Heebo Light" pitchFamily="34" charset="-120"/>
              </a:rPr>
              <a:t>)</a:t>
            </a:r>
          </a:p>
          <a:p>
            <a:pPr marL="0" indent="0">
              <a:lnSpc>
                <a:spcPts val="2850"/>
              </a:lnSpc>
              <a:buNone/>
            </a:pPr>
            <a:r>
              <a:rPr lang="en-US" sz="1750" dirty="0">
                <a:solidFill>
                  <a:srgbClr val="DCD7E5"/>
                </a:solidFill>
                <a:latin typeface="Heebo Light" pitchFamily="34" charset="0"/>
                <a:cs typeface="Heebo Light" pitchFamily="34" charset="-120"/>
              </a:rPr>
              <a:t>SELECT </a:t>
            </a:r>
            <a:r>
              <a:rPr lang="en-US" sz="1750" dirty="0" err="1">
                <a:solidFill>
                  <a:srgbClr val="DCD7E5"/>
                </a:solidFill>
                <a:latin typeface="Heebo Light" pitchFamily="34" charset="0"/>
                <a:cs typeface="Heebo Light" pitchFamily="34" charset="-120"/>
              </a:rPr>
              <a:t>cust_id</a:t>
            </a:r>
            <a:r>
              <a:rPr lang="en-US" sz="1750" dirty="0">
                <a:solidFill>
                  <a:srgbClr val="DCD7E5"/>
                </a:solidFill>
                <a:latin typeface="Heebo Light" pitchFamily="34" charset="0"/>
                <a:cs typeface="Heebo Light" pitchFamily="34" charset="-120"/>
              </a:rPr>
              <a:t>, Total,</a:t>
            </a:r>
          </a:p>
          <a:p>
            <a:pPr marL="0" indent="0">
              <a:lnSpc>
                <a:spcPts val="2850"/>
              </a:lnSpc>
              <a:buNone/>
            </a:pPr>
            <a:r>
              <a:rPr lang="en-US" sz="1750" dirty="0">
                <a:solidFill>
                  <a:srgbClr val="DCD7E5"/>
                </a:solidFill>
                <a:latin typeface="Heebo Light" pitchFamily="34" charset="0"/>
                <a:cs typeface="Heebo Light" pitchFamily="34" charset="-120"/>
              </a:rPr>
              <a:t>CASE	</a:t>
            </a:r>
          </a:p>
          <a:p>
            <a:pPr marL="0" indent="0">
              <a:lnSpc>
                <a:spcPts val="2850"/>
              </a:lnSpc>
              <a:buNone/>
            </a:pPr>
            <a:r>
              <a:rPr lang="en-US" sz="1750" dirty="0">
                <a:solidFill>
                  <a:srgbClr val="DCD7E5"/>
                </a:solidFill>
                <a:latin typeface="Heebo Light" pitchFamily="34" charset="0"/>
                <a:cs typeface="Heebo Light" pitchFamily="34" charset="-120"/>
              </a:rPr>
              <a:t>WHEN total&gt;</a:t>
            </a:r>
            <a:r>
              <a:rPr lang="en-US" sz="1750" dirty="0" err="1">
                <a:solidFill>
                  <a:srgbClr val="DCD7E5"/>
                </a:solidFill>
                <a:latin typeface="Heebo Light" pitchFamily="34" charset="0"/>
                <a:cs typeface="Heebo Light" pitchFamily="34" charset="-120"/>
              </a:rPr>
              <a:t>upperlimit</a:t>
            </a:r>
            <a:r>
              <a:rPr lang="en-US" sz="1750" dirty="0">
                <a:solidFill>
                  <a:srgbClr val="DCD7E5"/>
                </a:solidFill>
                <a:latin typeface="Heebo Light" pitchFamily="34" charset="0"/>
                <a:cs typeface="Heebo Light" pitchFamily="34" charset="-120"/>
              </a:rPr>
              <a:t> THEN 'High'    </a:t>
            </a:r>
          </a:p>
          <a:p>
            <a:pPr marL="0" indent="0">
              <a:lnSpc>
                <a:spcPts val="2850"/>
              </a:lnSpc>
              <a:buNone/>
            </a:pPr>
            <a:r>
              <a:rPr lang="en-US" sz="1750" dirty="0">
                <a:solidFill>
                  <a:srgbClr val="DCD7E5"/>
                </a:solidFill>
                <a:latin typeface="Heebo Light" pitchFamily="34" charset="0"/>
                <a:cs typeface="Heebo Light" pitchFamily="34" charset="-120"/>
              </a:rPr>
              <a:t>WHEN total&lt;</a:t>
            </a:r>
            <a:r>
              <a:rPr lang="en-US" sz="1750" dirty="0" err="1">
                <a:solidFill>
                  <a:srgbClr val="DCD7E5"/>
                </a:solidFill>
                <a:latin typeface="Heebo Light" pitchFamily="34" charset="0"/>
                <a:cs typeface="Heebo Light" pitchFamily="34" charset="-120"/>
              </a:rPr>
              <a:t>lowerlimit</a:t>
            </a:r>
            <a:r>
              <a:rPr lang="en-US" sz="1750" dirty="0">
                <a:solidFill>
                  <a:srgbClr val="DCD7E5"/>
                </a:solidFill>
                <a:latin typeface="Heebo Light" pitchFamily="34" charset="0"/>
                <a:cs typeface="Heebo Light" pitchFamily="34" charset="-120"/>
              </a:rPr>
              <a:t> THEN 'Low'    </a:t>
            </a:r>
          </a:p>
          <a:p>
            <a:pPr marL="0" indent="0">
              <a:lnSpc>
                <a:spcPts val="2850"/>
              </a:lnSpc>
              <a:buNone/>
            </a:pPr>
            <a:r>
              <a:rPr lang="en-US" sz="1750" dirty="0">
                <a:solidFill>
                  <a:srgbClr val="DCD7E5"/>
                </a:solidFill>
                <a:latin typeface="Heebo Light" pitchFamily="34" charset="0"/>
                <a:cs typeface="Heebo Light" pitchFamily="34" charset="-120"/>
              </a:rPr>
              <a:t>ELSE 'Medium’</a:t>
            </a:r>
          </a:p>
          <a:p>
            <a:pPr marL="0" indent="0">
              <a:lnSpc>
                <a:spcPts val="2850"/>
              </a:lnSpc>
              <a:buNone/>
            </a:pPr>
            <a:r>
              <a:rPr lang="en-US" sz="1750" dirty="0">
                <a:solidFill>
                  <a:srgbClr val="DCD7E5"/>
                </a:solidFill>
                <a:latin typeface="Heebo Light" pitchFamily="34" charset="0"/>
                <a:cs typeface="Heebo Light" pitchFamily="34" charset="-120"/>
              </a:rPr>
              <a:t>END AS </a:t>
            </a:r>
            <a:r>
              <a:rPr lang="en-US" sz="1750" dirty="0" err="1">
                <a:solidFill>
                  <a:srgbClr val="DCD7E5"/>
                </a:solidFill>
                <a:latin typeface="Heebo Light" pitchFamily="34" charset="0"/>
                <a:cs typeface="Heebo Light" pitchFamily="34" charset="-120"/>
              </a:rPr>
              <a:t>customer_category</a:t>
            </a:r>
            <a:endParaRPr lang="en-US" sz="1750" dirty="0">
              <a:solidFill>
                <a:srgbClr val="DCD7E5"/>
              </a:solidFill>
              <a:latin typeface="Heebo Light" pitchFamily="34" charset="0"/>
              <a:cs typeface="Heebo Light" pitchFamily="34" charset="-120"/>
            </a:endParaRPr>
          </a:p>
          <a:p>
            <a:pPr marL="0" indent="0">
              <a:lnSpc>
                <a:spcPts val="2850"/>
              </a:lnSpc>
              <a:buNone/>
            </a:pPr>
            <a:r>
              <a:rPr lang="en-US" sz="1750" dirty="0">
                <a:solidFill>
                  <a:srgbClr val="DCD7E5"/>
                </a:solidFill>
                <a:latin typeface="Heebo Light" pitchFamily="34" charset="0"/>
                <a:cs typeface="Heebo Light" pitchFamily="34" charset="-120"/>
              </a:rPr>
              <a:t>FROM </a:t>
            </a:r>
            <a:r>
              <a:rPr lang="en-US" sz="1750" dirty="0" err="1">
                <a:solidFill>
                  <a:srgbClr val="DCD7E5"/>
                </a:solidFill>
                <a:latin typeface="Heebo Light" pitchFamily="34" charset="0"/>
                <a:cs typeface="Heebo Light" pitchFamily="34" charset="-120"/>
              </a:rPr>
              <a:t>cust_group_by</a:t>
            </a:r>
            <a:r>
              <a:rPr lang="en-US" sz="1750" dirty="0">
                <a:solidFill>
                  <a:srgbClr val="DCD7E5"/>
                </a:solidFill>
                <a:latin typeface="Heebo Light" pitchFamily="34" charset="0"/>
                <a:cs typeface="Heebo Light" pitchFamily="34" charset="-120"/>
              </a:rPr>
              <a:t>, </a:t>
            </a:r>
            <a:r>
              <a:rPr lang="en-US" sz="1750" dirty="0" err="1">
                <a:solidFill>
                  <a:srgbClr val="DCD7E5"/>
                </a:solidFill>
                <a:latin typeface="Heebo Light" pitchFamily="34" charset="0"/>
                <a:cs typeface="Heebo Light" pitchFamily="34" charset="-120"/>
              </a:rPr>
              <a:t>avgTotal</a:t>
            </a:r>
            <a:endParaRPr lang="en-US" sz="1750" dirty="0">
              <a:solidFill>
                <a:srgbClr val="DCD7E5"/>
              </a:solidFill>
              <a:latin typeface="Heebo Light" pitchFamily="34" charset="0"/>
              <a:cs typeface="Heebo Light" pitchFamily="34" charset="-120"/>
            </a:endParaRPr>
          </a:p>
        </p:txBody>
      </p:sp>
      <p:sp>
        <p:nvSpPr>
          <p:cNvPr id="5" name="Text 3">
            <a:extLst>
              <a:ext uri="{FF2B5EF4-FFF2-40B4-BE49-F238E27FC236}">
                <a16:creationId xmlns:a16="http://schemas.microsoft.com/office/drawing/2014/main" id="{EB5B1CF6-F7C2-92D7-D8EF-8D2E5D55112C}"/>
              </a:ext>
            </a:extLst>
          </p:cNvPr>
          <p:cNvSpPr/>
          <p:nvPr/>
        </p:nvSpPr>
        <p:spPr>
          <a:xfrm>
            <a:off x="674692" y="563136"/>
            <a:ext cx="6244709" cy="354330"/>
          </a:xfrm>
          <a:prstGeom prst="rect">
            <a:avLst/>
          </a:prstGeom>
          <a:noFill/>
          <a:ln/>
        </p:spPr>
        <p:txBody>
          <a:bodyPr wrap="none" lIns="0" tIns="0" rIns="0" bIns="0" rtlCol="0" anchor="t"/>
          <a:lstStyle/>
          <a:p>
            <a:pPr marL="0" indent="0">
              <a:lnSpc>
                <a:spcPts val="2750"/>
              </a:lnSpc>
              <a:buNone/>
            </a:pPr>
            <a:r>
              <a:rPr lang="en-US" sz="2200" b="1" dirty="0">
                <a:solidFill>
                  <a:srgbClr val="F2F0F4"/>
                </a:solidFill>
                <a:latin typeface="Montserrat" pitchFamily="34" charset="0"/>
              </a:rPr>
              <a:t>SQL Query</a:t>
            </a:r>
            <a:endParaRPr lang="en-US" sz="2200" b="1" dirty="0"/>
          </a:p>
        </p:txBody>
      </p:sp>
      <p:pic>
        <p:nvPicPr>
          <p:cNvPr id="8" name="Picture 7">
            <a:extLst>
              <a:ext uri="{FF2B5EF4-FFF2-40B4-BE49-F238E27FC236}">
                <a16:creationId xmlns:a16="http://schemas.microsoft.com/office/drawing/2014/main" id="{F63F9862-7A5E-6D27-4FD5-B7D081BD239C}"/>
              </a:ext>
            </a:extLst>
          </p:cNvPr>
          <p:cNvPicPr>
            <a:picLocks noChangeAspect="1"/>
          </p:cNvPicPr>
          <p:nvPr/>
        </p:nvPicPr>
        <p:blipFill>
          <a:blip r:embed="rId3"/>
          <a:stretch>
            <a:fillRect/>
          </a:stretch>
        </p:blipFill>
        <p:spPr>
          <a:xfrm>
            <a:off x="12138042" y="7633824"/>
            <a:ext cx="2399344" cy="546517"/>
          </a:xfrm>
          <a:prstGeom prst="rect">
            <a:avLst/>
          </a:prstGeom>
        </p:spPr>
      </p:pic>
      <p:pic>
        <p:nvPicPr>
          <p:cNvPr id="3" name="Picture 2">
            <a:extLst>
              <a:ext uri="{FF2B5EF4-FFF2-40B4-BE49-F238E27FC236}">
                <a16:creationId xmlns:a16="http://schemas.microsoft.com/office/drawing/2014/main" id="{5ABC7C1E-638B-E339-87BB-086A54E48BC5}"/>
              </a:ext>
            </a:extLst>
          </p:cNvPr>
          <p:cNvPicPr>
            <a:picLocks noChangeAspect="1"/>
          </p:cNvPicPr>
          <p:nvPr/>
        </p:nvPicPr>
        <p:blipFill>
          <a:blip r:embed="rId4"/>
          <a:stretch>
            <a:fillRect/>
          </a:stretch>
        </p:blipFill>
        <p:spPr>
          <a:xfrm>
            <a:off x="9608075" y="917466"/>
            <a:ext cx="3628422" cy="2986475"/>
          </a:xfrm>
          <a:prstGeom prst="rect">
            <a:avLst/>
          </a:prstGeom>
        </p:spPr>
      </p:pic>
      <p:pic>
        <p:nvPicPr>
          <p:cNvPr id="6" name="Picture 5">
            <a:extLst>
              <a:ext uri="{FF2B5EF4-FFF2-40B4-BE49-F238E27FC236}">
                <a16:creationId xmlns:a16="http://schemas.microsoft.com/office/drawing/2014/main" id="{E5639222-B708-6406-D707-274D1B05C877}"/>
              </a:ext>
            </a:extLst>
          </p:cNvPr>
          <p:cNvPicPr>
            <a:picLocks noChangeAspect="1"/>
          </p:cNvPicPr>
          <p:nvPr/>
        </p:nvPicPr>
        <p:blipFill>
          <a:blip r:embed="rId5"/>
          <a:stretch>
            <a:fillRect/>
          </a:stretch>
        </p:blipFill>
        <p:spPr>
          <a:xfrm>
            <a:off x="9340445" y="4201026"/>
            <a:ext cx="4520521" cy="3387667"/>
          </a:xfrm>
          <a:prstGeom prst="rect">
            <a:avLst/>
          </a:prstGeom>
        </p:spPr>
      </p:pic>
    </p:spTree>
    <p:extLst>
      <p:ext uri="{BB962C8B-B14F-4D97-AF65-F5344CB8AC3E}">
        <p14:creationId xmlns:p14="http://schemas.microsoft.com/office/powerpoint/2010/main" val="99207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6C37C-284E-89A0-B8C9-263CDBDB0C9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F575ACA-9768-1F45-A8F4-E80EB959D845}"/>
              </a:ext>
            </a:extLst>
          </p:cNvPr>
          <p:cNvSpPr/>
          <p:nvPr/>
        </p:nvSpPr>
        <p:spPr>
          <a:xfrm>
            <a:off x="2366112" y="1191759"/>
            <a:ext cx="9121497" cy="708779"/>
          </a:xfrm>
          <a:prstGeom prst="rect">
            <a:avLst/>
          </a:prstGeom>
          <a:noFill/>
          <a:ln/>
        </p:spPr>
        <p:txBody>
          <a:bodyPr wrap="none" lIns="0" tIns="0" rIns="0" bIns="0" rtlCol="0" anchor="t"/>
          <a:lstStyle/>
          <a:p>
            <a:pPr marL="0" indent="0" algn="ctr">
              <a:lnSpc>
                <a:spcPts val="5550"/>
              </a:lnSpc>
              <a:buNone/>
            </a:pPr>
            <a:r>
              <a:rPr lang="en-US" sz="4450" b="1" dirty="0">
                <a:solidFill>
                  <a:srgbClr val="F2F0F4"/>
                </a:solidFill>
                <a:latin typeface="Montserrat" pitchFamily="34" charset="0"/>
              </a:rPr>
              <a:t>Task 4</a:t>
            </a:r>
            <a:endParaRPr lang="en-US" sz="4450" b="1" dirty="0"/>
          </a:p>
        </p:txBody>
      </p:sp>
      <p:pic>
        <p:nvPicPr>
          <p:cNvPr id="8" name="Picture 7">
            <a:extLst>
              <a:ext uri="{FF2B5EF4-FFF2-40B4-BE49-F238E27FC236}">
                <a16:creationId xmlns:a16="http://schemas.microsoft.com/office/drawing/2014/main" id="{8B9CF52C-9315-0225-1E3A-5573AA99A2DC}"/>
              </a:ext>
            </a:extLst>
          </p:cNvPr>
          <p:cNvPicPr>
            <a:picLocks noChangeAspect="1"/>
          </p:cNvPicPr>
          <p:nvPr/>
        </p:nvPicPr>
        <p:blipFill>
          <a:blip r:embed="rId3"/>
          <a:stretch>
            <a:fillRect/>
          </a:stretch>
        </p:blipFill>
        <p:spPr>
          <a:xfrm>
            <a:off x="12138042" y="7633824"/>
            <a:ext cx="2399344" cy="546517"/>
          </a:xfrm>
          <a:prstGeom prst="rect">
            <a:avLst/>
          </a:prstGeom>
        </p:spPr>
      </p:pic>
      <p:sp>
        <p:nvSpPr>
          <p:cNvPr id="7" name="Text 1">
            <a:extLst>
              <a:ext uri="{FF2B5EF4-FFF2-40B4-BE49-F238E27FC236}">
                <a16:creationId xmlns:a16="http://schemas.microsoft.com/office/drawing/2014/main" id="{2837A044-FD89-7E7A-2418-7596BFECEF06}"/>
              </a:ext>
            </a:extLst>
          </p:cNvPr>
          <p:cNvSpPr/>
          <p:nvPr/>
        </p:nvSpPr>
        <p:spPr>
          <a:xfrm>
            <a:off x="3831469" y="3412383"/>
            <a:ext cx="6967459" cy="354330"/>
          </a:xfrm>
          <a:prstGeom prst="rect">
            <a:avLst/>
          </a:prstGeom>
          <a:noFill/>
          <a:ln/>
        </p:spPr>
        <p:txBody>
          <a:bodyPr wrap="none" lIns="0" tIns="0" rIns="0" bIns="0" rtlCol="0" anchor="t"/>
          <a:lstStyle/>
          <a:p>
            <a:pPr>
              <a:lnSpc>
                <a:spcPts val="2750"/>
              </a:lnSpc>
            </a:pPr>
            <a:r>
              <a:rPr lang="en-US" sz="2200" b="1" dirty="0">
                <a:solidFill>
                  <a:srgbClr val="F2F0F4"/>
                </a:solidFill>
                <a:latin typeface="Montserrat" pitchFamily="34" charset="0"/>
              </a:rPr>
              <a:t>Detecting Anomalies in Sales Transactions</a:t>
            </a:r>
          </a:p>
        </p:txBody>
      </p:sp>
      <p:sp>
        <p:nvSpPr>
          <p:cNvPr id="9" name="Text 1">
            <a:extLst>
              <a:ext uri="{FF2B5EF4-FFF2-40B4-BE49-F238E27FC236}">
                <a16:creationId xmlns:a16="http://schemas.microsoft.com/office/drawing/2014/main" id="{8DA79F73-B7EB-2DEA-EB71-0C7F1038B0E1}"/>
              </a:ext>
            </a:extLst>
          </p:cNvPr>
          <p:cNvSpPr/>
          <p:nvPr/>
        </p:nvSpPr>
        <p:spPr>
          <a:xfrm>
            <a:off x="623592" y="4925475"/>
            <a:ext cx="13383215" cy="1694105"/>
          </a:xfrm>
          <a:prstGeom prst="rect">
            <a:avLst/>
          </a:prstGeom>
          <a:noFill/>
          <a:ln/>
        </p:spPr>
        <p:txBody>
          <a:bodyPr wrap="none" lIns="0" tIns="0" rIns="0" bIns="0" rtlCol="0" anchor="t"/>
          <a:lstStyle/>
          <a:p>
            <a:pPr algn="ctr">
              <a:lnSpc>
                <a:spcPts val="2750"/>
              </a:lnSpc>
            </a:pPr>
            <a:r>
              <a:rPr lang="en-US" sz="2200" dirty="0">
                <a:solidFill>
                  <a:srgbClr val="F2F0F4"/>
                </a:solidFill>
                <a:latin typeface="Montserrat" pitchFamily="34" charset="0"/>
              </a:rPr>
              <a:t>Walmart suspects that some transactions have unusually high or low sales compared to the </a:t>
            </a:r>
          </a:p>
          <a:p>
            <a:pPr algn="ctr">
              <a:lnSpc>
                <a:spcPts val="2750"/>
              </a:lnSpc>
            </a:pPr>
            <a:r>
              <a:rPr lang="en-US" sz="2200" dirty="0">
                <a:solidFill>
                  <a:srgbClr val="F2F0F4"/>
                </a:solidFill>
                <a:latin typeface="Montserrat" pitchFamily="34" charset="0"/>
              </a:rPr>
              <a:t>average for the product line. Identify these anomalies</a:t>
            </a:r>
          </a:p>
        </p:txBody>
      </p:sp>
    </p:spTree>
    <p:extLst>
      <p:ext uri="{BB962C8B-B14F-4D97-AF65-F5344CB8AC3E}">
        <p14:creationId xmlns:p14="http://schemas.microsoft.com/office/powerpoint/2010/main" val="161424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1811</Words>
  <Application>Microsoft Office PowerPoint</Application>
  <PresentationFormat>Custom</PresentationFormat>
  <Paragraphs>223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Heebo Light</vt:lpstr>
      <vt:lpstr>Arial</vt:lpstr>
      <vt:lpstr>Montserrat</vt:lpstr>
      <vt:lpstr>Heebo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Kunal Dagar</cp:lastModifiedBy>
  <cp:revision>4</cp:revision>
  <dcterms:created xsi:type="dcterms:W3CDTF">2024-12-28T09:28:24Z</dcterms:created>
  <dcterms:modified xsi:type="dcterms:W3CDTF">2024-12-28T17:24:59Z</dcterms:modified>
</cp:coreProperties>
</file>